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63" r:id="rId3"/>
    <p:sldId id="264" r:id="rId4"/>
    <p:sldId id="269" r:id="rId5"/>
    <p:sldId id="267" r:id="rId6"/>
    <p:sldId id="268" r:id="rId7"/>
    <p:sldId id="271" r:id="rId8"/>
    <p:sldId id="270" r:id="rId9"/>
    <p:sldId id="273" r:id="rId10"/>
    <p:sldId id="277" r:id="rId11"/>
    <p:sldId id="265" r:id="rId12"/>
    <p:sldId id="275" r:id="rId13"/>
    <p:sldId id="276" r:id="rId14"/>
    <p:sldId id="261" r:id="rId15"/>
  </p:sldIdLst>
  <p:sldSz cx="12192000" cy="6858000"/>
  <p:notesSz cx="6858000" cy="9144000"/>
  <p:embeddedFontLst>
    <p:embeddedFont>
      <p:font typeface="黑体" panose="02010609060101010101" pitchFamily="49" charset="-122"/>
      <p:regular r:id="rId17"/>
    </p:embeddedFont>
    <p:embeddedFont>
      <p:font typeface="霞鹜文楷等宽" panose="02010600030101010101" charset="-122"/>
      <p:regular r:id="rId18"/>
      <p:bold r:id="rId19"/>
    </p:embeddedFont>
    <p:embeddedFont>
      <p:font typeface="Arial Black" panose="020B0A04020102020204" pitchFamily="34" charset="0"/>
      <p:bold r:id="rId20"/>
    </p:embeddedFont>
    <p:embeddedFont>
      <p:font typeface="Fira Code" panose="020B0809050000020004" pitchFamily="49" charset="0"/>
      <p:regular r:id="rId21"/>
      <p:bold r:id="rId22"/>
    </p:embeddedFont>
    <p:embeddedFont>
      <p:font typeface="等线" panose="02010600030101010101" pitchFamily="2" charset="-122"/>
      <p:regular r:id="rId23"/>
      <p:bold r:id="rId24"/>
    </p:embeddedFont>
    <p:embeddedFont>
      <p:font typeface="华文中宋" panose="02010600040101010101" pitchFamily="2" charset="-122"/>
      <p:regular r:id="rId25"/>
    </p:embeddedFont>
    <p:embeddedFont>
      <p:font typeface="微软雅黑" panose="020B0503020204020204" pitchFamily="34" charset="-122"/>
      <p:regular r:id="rId26"/>
      <p:bold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4381"/>
    <a:srgbClr val="B686DA"/>
    <a:srgbClr val="BA8CDC"/>
    <a:srgbClr val="DECFDF"/>
    <a:srgbClr val="B797B9"/>
    <a:srgbClr val="FFFFFF"/>
    <a:srgbClr val="A9D08E"/>
    <a:srgbClr val="97C657"/>
    <a:srgbClr val="808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9478" autoAdjust="0"/>
  </p:normalViewPr>
  <p:slideViewPr>
    <p:cSldViewPr snapToGrid="0" showGuides="1">
      <p:cViewPr varScale="1">
        <p:scale>
          <a:sx n="89" d="100"/>
          <a:sy n="89" d="100"/>
        </p:scale>
        <p:origin x="724" y="64"/>
      </p:cViewPr>
      <p:guideLst>
        <p:guide orient="horz" pos="2092"/>
        <p:guide pos="386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8C990-4B60-4A54-ACB1-976FE75E1F40}" type="datetimeFigureOut">
              <a:rPr lang="zh-CN" altLang="en-US" smtClean="0"/>
              <a:t>2024/6/2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0A53D-CBC8-41AE-90F7-EB26C8020D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70A53D-CBC8-41AE-90F7-EB26C8020D8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出现：右侧流程图</a:t>
            </a:r>
            <a:r>
              <a:rPr lang="en-US" altLang="zh-CN" dirty="0"/>
              <a:t>】</a:t>
            </a:r>
            <a:r>
              <a:rPr lang="zh-CN" altLang="en-US" dirty="0"/>
              <a:t>动画同上页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依次出现</a:t>
            </a:r>
          </a:p>
          <a:p>
            <a:r>
              <a:rPr lang="en-US" altLang="zh-CN" dirty="0"/>
              <a:t>【</a:t>
            </a:r>
            <a:r>
              <a:rPr lang="zh-CN" altLang="en-US" dirty="0"/>
              <a:t>出现：紫子总结</a:t>
            </a:r>
            <a:r>
              <a:rPr lang="en-US" altLang="zh-CN" dirty="0"/>
              <a:t>|</a:t>
            </a:r>
            <a:r>
              <a:rPr lang="zh-CN" altLang="en-US" dirty="0"/>
              <a:t>下面俩黑线</a:t>
            </a:r>
            <a:r>
              <a:rPr lang="en-US" altLang="zh-CN" dirty="0"/>
              <a:t>】</a:t>
            </a:r>
          </a:p>
          <a:p>
            <a:r>
              <a:rPr lang="en-US" altLang="zh-CN" dirty="0"/>
              <a:t>【</a:t>
            </a:r>
            <a:r>
              <a:rPr lang="zh-CN" altLang="en-US" dirty="0"/>
              <a:t>出现：红字总结</a:t>
            </a:r>
            <a:r>
              <a:rPr lang="en-US" altLang="zh-CN" dirty="0"/>
              <a:t>|</a:t>
            </a:r>
            <a:r>
              <a:rPr lang="zh-CN" altLang="en-US" dirty="0"/>
              <a:t>右侧流程图中 建模绘图位置的黑线</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0670A53D-CBC8-41AE-90F7-EB26C8020D8A}" type="slidenum">
              <a:rPr lang="zh-CN" altLang="en-US" smtClean="0"/>
              <a:t>10</a:t>
            </a:fld>
            <a:endParaRPr lang="zh-CN" altLang="en-US"/>
          </a:p>
        </p:txBody>
      </p:sp>
    </p:spTree>
    <p:extLst>
      <p:ext uri="{BB962C8B-B14F-4D97-AF65-F5344CB8AC3E}">
        <p14:creationId xmlns:p14="http://schemas.microsoft.com/office/powerpoint/2010/main" val="3128390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0670A53D-CBC8-41AE-90F7-EB26C8020D8A}" type="slidenum">
              <a:rPr lang="zh-CN" altLang="en-US" smtClean="0"/>
              <a:t>11</a:t>
            </a:fld>
            <a:endParaRPr lang="zh-CN" altLang="en-US"/>
          </a:p>
        </p:txBody>
      </p:sp>
    </p:spTree>
    <p:extLst>
      <p:ext uri="{BB962C8B-B14F-4D97-AF65-F5344CB8AC3E}">
        <p14:creationId xmlns:p14="http://schemas.microsoft.com/office/powerpoint/2010/main" val="109773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出现</a:t>
            </a:r>
            <a:r>
              <a:rPr lang="en-US" altLang="zh-CN" dirty="0"/>
              <a:t>】</a:t>
            </a:r>
            <a:r>
              <a:rPr lang="zh-CN" altLang="en-US" dirty="0"/>
              <a:t>此时回头看，</a:t>
            </a:r>
            <a:endParaRPr lang="zh-CN" altLang="en-US" b="0" dirty="0"/>
          </a:p>
          <a:p>
            <a:endParaRPr lang="zh-CN" altLang="en-US" b="0" dirty="0"/>
          </a:p>
        </p:txBody>
      </p:sp>
      <p:sp>
        <p:nvSpPr>
          <p:cNvPr id="4" name="灯片编号占位符 3"/>
          <p:cNvSpPr>
            <a:spLocks noGrp="1"/>
          </p:cNvSpPr>
          <p:nvPr>
            <p:ph type="sldNum" sz="quarter" idx="5"/>
          </p:nvPr>
        </p:nvSpPr>
        <p:spPr/>
        <p:txBody>
          <a:bodyPr/>
          <a:lstStyle/>
          <a:p>
            <a:fld id="{0670A53D-CBC8-41AE-90F7-EB26C8020D8A}" type="slidenum">
              <a:rPr lang="zh-CN" altLang="en-US" smtClean="0"/>
              <a:t>12</a:t>
            </a:fld>
            <a:endParaRPr lang="zh-CN" altLang="en-US"/>
          </a:p>
        </p:txBody>
      </p:sp>
    </p:spTree>
    <p:extLst>
      <p:ext uri="{BB962C8B-B14F-4D97-AF65-F5344CB8AC3E}">
        <p14:creationId xmlns:p14="http://schemas.microsoft.com/office/powerpoint/2010/main" val="224233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70A53D-CBC8-41AE-90F7-EB26C8020D8A}" type="slidenum">
              <a:rPr lang="zh-CN" altLang="en-US" smtClean="0"/>
              <a:t>13</a:t>
            </a:fld>
            <a:endParaRPr lang="zh-CN" altLang="en-US"/>
          </a:p>
        </p:txBody>
      </p:sp>
    </p:spTree>
    <p:extLst>
      <p:ext uri="{BB962C8B-B14F-4D97-AF65-F5344CB8AC3E}">
        <p14:creationId xmlns:p14="http://schemas.microsoft.com/office/powerpoint/2010/main" val="1650275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出现</a:t>
            </a:r>
            <a:r>
              <a:rPr lang="en-US" altLang="zh-CN" dirty="0"/>
              <a:t>】</a:t>
            </a:r>
            <a:r>
              <a:rPr lang="zh-CN" altLang="en-US" dirty="0"/>
              <a:t>大家可能会比较疑惑，我们的最终汇报题目采用了一个问句。</a:t>
            </a:r>
            <a:r>
              <a:rPr lang="zh-CN" altLang="en-US" b="1" dirty="0"/>
              <a:t>我们为什么做分析？</a:t>
            </a:r>
            <a:r>
              <a:rPr lang="zh-CN" altLang="en-US" b="0" dirty="0"/>
              <a:t>我们组在第一周时，就完成了大部分建模绘图分析操作，那时候我们的回答或许会是 “分析是为了答案”，我们也确实如此追求。而在此后的探索中，我们逐渐对这个问题有了进一步的理解</a:t>
            </a:r>
            <a:r>
              <a:rPr lang="en-US" altLang="zh-CN" b="0" dirty="0"/>
              <a:t>……</a:t>
            </a:r>
            <a:endParaRPr lang="zh-CN" altLang="en-US" b="0" dirty="0"/>
          </a:p>
        </p:txBody>
      </p:sp>
      <p:sp>
        <p:nvSpPr>
          <p:cNvPr id="4" name="灯片编号占位符 3"/>
          <p:cNvSpPr>
            <a:spLocks noGrp="1"/>
          </p:cNvSpPr>
          <p:nvPr>
            <p:ph type="sldNum" sz="quarter" idx="5"/>
          </p:nvPr>
        </p:nvSpPr>
        <p:spPr/>
        <p:txBody>
          <a:bodyPr/>
          <a:lstStyle/>
          <a:p>
            <a:fld id="{0670A53D-CBC8-41AE-90F7-EB26C8020D8A}" type="slidenum">
              <a:rPr lang="zh-CN" altLang="en-US" smtClean="0"/>
              <a:t>2</a:t>
            </a:fld>
            <a:endParaRPr lang="zh-CN" altLang="en-US"/>
          </a:p>
        </p:txBody>
      </p:sp>
    </p:spTree>
    <p:extLst>
      <p:ext uri="{BB962C8B-B14F-4D97-AF65-F5344CB8AC3E}">
        <p14:creationId xmlns:p14="http://schemas.microsoft.com/office/powerpoint/2010/main" val="20633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接下来几页非常快</a:t>
            </a:r>
            <a:r>
              <a:rPr lang="en-US" altLang="zh-CN" dirty="0"/>
              <a:t>】【</a:t>
            </a:r>
            <a:r>
              <a:rPr lang="zh-CN" altLang="en-US" dirty="0"/>
              <a:t>出现：右侧流程图</a:t>
            </a:r>
            <a:r>
              <a:rPr lang="en-US" altLang="zh-CN" dirty="0"/>
              <a:t>】</a:t>
            </a:r>
            <a:r>
              <a:rPr lang="zh-CN" altLang="en-US" dirty="0"/>
              <a:t>同先前的几组一样，我们也经历了这些若干流程。</a:t>
            </a:r>
            <a:endParaRPr lang="en-US" altLang="zh-CN" dirty="0"/>
          </a:p>
          <a:p>
            <a:r>
              <a:rPr lang="en-US" altLang="zh-CN" dirty="0"/>
              <a:t>【</a:t>
            </a:r>
            <a:r>
              <a:rPr lang="zh-CN" altLang="en-US" dirty="0"/>
              <a:t>出现：左侧图纸和建模 </a:t>
            </a:r>
            <a:r>
              <a:rPr lang="en-US" altLang="zh-CN" dirty="0"/>
              <a:t>| </a:t>
            </a:r>
            <a:r>
              <a:rPr lang="zh-CN" altLang="en-US" dirty="0"/>
              <a:t>连续出现，很快</a:t>
            </a:r>
            <a:r>
              <a:rPr lang="en-US" altLang="zh-CN" dirty="0"/>
              <a:t>】</a:t>
            </a:r>
            <a:r>
              <a:rPr lang="zh-CN" altLang="en-US" dirty="0"/>
              <a:t>譬如测量、建模、绘图，在此过程中受到了老师和助教相当多的帮助</a:t>
            </a:r>
          </a:p>
        </p:txBody>
      </p:sp>
      <p:sp>
        <p:nvSpPr>
          <p:cNvPr id="4" name="灯片编号占位符 3"/>
          <p:cNvSpPr>
            <a:spLocks noGrp="1"/>
          </p:cNvSpPr>
          <p:nvPr>
            <p:ph type="sldNum" sz="quarter" idx="5"/>
          </p:nvPr>
        </p:nvSpPr>
        <p:spPr/>
        <p:txBody>
          <a:bodyPr/>
          <a:lstStyle/>
          <a:p>
            <a:fld id="{0670A53D-CBC8-41AE-90F7-EB26C8020D8A}" type="slidenum">
              <a:rPr lang="zh-CN" altLang="en-US" smtClean="0"/>
              <a:t>3</a:t>
            </a:fld>
            <a:endParaRPr lang="zh-CN" altLang="en-US"/>
          </a:p>
        </p:txBody>
      </p:sp>
    </p:spTree>
    <p:extLst>
      <p:ext uri="{BB962C8B-B14F-4D97-AF65-F5344CB8AC3E}">
        <p14:creationId xmlns:p14="http://schemas.microsoft.com/office/powerpoint/2010/main" val="50024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出现：右侧流程图</a:t>
            </a:r>
            <a:r>
              <a:rPr lang="en-US" altLang="zh-CN" dirty="0"/>
              <a:t>】</a:t>
            </a:r>
            <a:r>
              <a:rPr lang="zh-CN" altLang="en-US" dirty="0"/>
              <a:t>譬如我们还做对了相位和接触面的简单分析</a:t>
            </a:r>
          </a:p>
        </p:txBody>
      </p:sp>
      <p:sp>
        <p:nvSpPr>
          <p:cNvPr id="4" name="灯片编号占位符 3"/>
          <p:cNvSpPr>
            <a:spLocks noGrp="1"/>
          </p:cNvSpPr>
          <p:nvPr>
            <p:ph type="sldNum" sz="quarter" idx="5"/>
          </p:nvPr>
        </p:nvSpPr>
        <p:spPr/>
        <p:txBody>
          <a:bodyPr/>
          <a:lstStyle/>
          <a:p>
            <a:fld id="{0670A53D-CBC8-41AE-90F7-EB26C8020D8A}" type="slidenum">
              <a:rPr lang="zh-CN" altLang="en-US" smtClean="0"/>
              <a:t>4</a:t>
            </a:fld>
            <a:endParaRPr lang="zh-CN" altLang="en-US"/>
          </a:p>
        </p:txBody>
      </p:sp>
    </p:spTree>
    <p:extLst>
      <p:ext uri="{BB962C8B-B14F-4D97-AF65-F5344CB8AC3E}">
        <p14:creationId xmlns:p14="http://schemas.microsoft.com/office/powerpoint/2010/main" val="551328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出现：右侧流程图</a:t>
            </a:r>
            <a:r>
              <a:rPr lang="en-US" altLang="zh-CN" dirty="0"/>
              <a:t>】</a:t>
            </a:r>
            <a:r>
              <a:rPr lang="zh-CN" altLang="en-US" dirty="0"/>
              <a:t>我们还实现了</a:t>
            </a:r>
            <a:r>
              <a:rPr lang="en-US" altLang="zh-CN" dirty="0"/>
              <a:t>Ansys </a:t>
            </a:r>
            <a:r>
              <a:rPr lang="zh-CN" altLang="en-US" dirty="0"/>
              <a:t>的自动化分析</a:t>
            </a:r>
            <a:r>
              <a:rPr lang="en-US" altLang="zh-CN" dirty="0"/>
              <a:t>【</a:t>
            </a:r>
            <a:r>
              <a:rPr lang="zh-CN" altLang="en-US" dirty="0"/>
              <a:t>出现</a:t>
            </a:r>
            <a:r>
              <a:rPr lang="en-US" altLang="zh-CN" dirty="0"/>
              <a:t>】</a:t>
            </a:r>
            <a:r>
              <a:rPr lang="zh-CN" altLang="en-US" dirty="0"/>
              <a:t>，为了实现预紧力的分析迭代，我们还采用双端权限文件线程锁的方式建立了</a:t>
            </a:r>
            <a:r>
              <a:rPr lang="en-US" altLang="zh-CN" dirty="0"/>
              <a:t> </a:t>
            </a:r>
            <a:r>
              <a:rPr lang="en-US" altLang="zh-CN" dirty="0" err="1"/>
              <a:t>py</a:t>
            </a:r>
            <a:r>
              <a:rPr lang="en-US" altLang="zh-CN" dirty="0"/>
              <a:t> </a:t>
            </a:r>
            <a:r>
              <a:rPr lang="zh-CN" altLang="en-US" dirty="0"/>
              <a:t>端与 </a:t>
            </a:r>
            <a:r>
              <a:rPr lang="en-US" altLang="zh-CN" dirty="0"/>
              <a:t>Ansys </a:t>
            </a:r>
            <a:r>
              <a:rPr lang="zh-CN" altLang="en-US" dirty="0"/>
              <a:t>端的互通有无</a:t>
            </a:r>
          </a:p>
        </p:txBody>
      </p:sp>
      <p:sp>
        <p:nvSpPr>
          <p:cNvPr id="4" name="灯片编号占位符 3"/>
          <p:cNvSpPr>
            <a:spLocks noGrp="1"/>
          </p:cNvSpPr>
          <p:nvPr>
            <p:ph type="sldNum" sz="quarter" idx="5"/>
          </p:nvPr>
        </p:nvSpPr>
        <p:spPr/>
        <p:txBody>
          <a:bodyPr/>
          <a:lstStyle/>
          <a:p>
            <a:fld id="{0670A53D-CBC8-41AE-90F7-EB26C8020D8A}" type="slidenum">
              <a:rPr lang="zh-CN" altLang="en-US" smtClean="0"/>
              <a:t>5</a:t>
            </a:fld>
            <a:endParaRPr lang="zh-CN" altLang="en-US"/>
          </a:p>
        </p:txBody>
      </p:sp>
    </p:spTree>
    <p:extLst>
      <p:ext uri="{BB962C8B-B14F-4D97-AF65-F5344CB8AC3E}">
        <p14:creationId xmlns:p14="http://schemas.microsoft.com/office/powerpoint/2010/main" val="924343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出现：右侧流程图</a:t>
            </a:r>
            <a:r>
              <a:rPr lang="en-US" altLang="zh-CN" dirty="0"/>
              <a:t>】</a:t>
            </a:r>
            <a:r>
              <a:rPr lang="zh-CN" altLang="en-US" dirty="0"/>
              <a:t>在最终的实验中，我们不断调整法兰的姿态和预紧力，在最优的一次实验中，其跳动基本在千分表的最小分度值也就是一个微米之内，其同轴度在</a:t>
            </a:r>
            <a:r>
              <a:rPr lang="en-US" altLang="zh-CN" dirty="0"/>
              <a:t>1.5mu</a:t>
            </a:r>
            <a:r>
              <a:rPr lang="zh-CN" altLang="en-US" dirty="0"/>
              <a:t>，表针基本不动！我们都认为是相当好的装配结果</a:t>
            </a:r>
          </a:p>
        </p:txBody>
      </p:sp>
      <p:sp>
        <p:nvSpPr>
          <p:cNvPr id="4" name="灯片编号占位符 3"/>
          <p:cNvSpPr>
            <a:spLocks noGrp="1"/>
          </p:cNvSpPr>
          <p:nvPr>
            <p:ph type="sldNum" sz="quarter" idx="5"/>
          </p:nvPr>
        </p:nvSpPr>
        <p:spPr/>
        <p:txBody>
          <a:bodyPr/>
          <a:lstStyle/>
          <a:p>
            <a:fld id="{0670A53D-CBC8-41AE-90F7-EB26C8020D8A}" type="slidenum">
              <a:rPr lang="zh-CN" altLang="en-US" smtClean="0"/>
              <a:t>6</a:t>
            </a:fld>
            <a:endParaRPr lang="zh-CN" altLang="en-US"/>
          </a:p>
        </p:txBody>
      </p:sp>
    </p:spTree>
    <p:extLst>
      <p:ext uri="{BB962C8B-B14F-4D97-AF65-F5344CB8AC3E}">
        <p14:creationId xmlns:p14="http://schemas.microsoft.com/office/powerpoint/2010/main" val="4028007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包饺子！</a:t>
            </a:r>
            <a:r>
              <a:rPr lang="en-US" altLang="zh-CN" dirty="0"/>
              <a:t>】</a:t>
            </a:r>
            <a:r>
              <a:rPr lang="zh-CN" altLang="en-US" dirty="0"/>
              <a:t>至此一个完整的从问题分析到实际装配的装配实验圆满完成了，我们在实验中也获得了相当好的装配同轴度的结果。</a:t>
            </a:r>
            <a:endParaRPr lang="en-US" altLang="zh-CN" dirty="0"/>
          </a:p>
          <a:p>
            <a:r>
              <a:rPr lang="en-US" altLang="zh-CN" dirty="0"/>
              <a:t>【</a:t>
            </a:r>
            <a:r>
              <a:rPr lang="zh-CN" altLang="en-US" dirty="0"/>
              <a:t>消失</a:t>
            </a:r>
            <a:r>
              <a:rPr lang="en-US" altLang="zh-CN" dirty="0"/>
              <a:t>|</a:t>
            </a:r>
            <a:r>
              <a:rPr lang="zh-CN" altLang="en-US" dirty="0"/>
              <a:t>出现</a:t>
            </a:r>
            <a:r>
              <a:rPr lang="en-US" altLang="zh-CN" dirty="0"/>
              <a:t>】</a:t>
            </a:r>
            <a:r>
              <a:rPr lang="zh-CN" altLang="en-US" dirty="0"/>
              <a:t>那么我们该结束吗？</a:t>
            </a:r>
            <a:endParaRPr lang="en-US" altLang="zh-CN" dirty="0"/>
          </a:p>
          <a:p>
            <a:r>
              <a:rPr lang="en-US" altLang="zh-CN" dirty="0"/>
              <a:t>【</a:t>
            </a:r>
            <a:r>
              <a:rPr lang="zh-CN" altLang="en-US" dirty="0"/>
              <a:t>稍微停顿</a:t>
            </a:r>
            <a:r>
              <a:rPr lang="en-US" altLang="zh-CN" dirty="0"/>
              <a:t>】</a:t>
            </a:r>
            <a:r>
              <a:rPr lang="zh-CN" altLang="en-US" dirty="0"/>
              <a:t>但此时做结并非我们想要的全部结果，如果以上我们所做的一切分析和实验都是为了这个当下眼前的这个装配问题，那当拿到一个新的法兰呢？当拿到一个有七个、八个、九个相位的法兰呢？当拿到其他的装配体呢？我们是否还要沿着相同的路再重新走一遍？</a:t>
            </a:r>
            <a:r>
              <a:rPr lang="en-US" altLang="zh-CN" dirty="0"/>
              <a:t>【</a:t>
            </a:r>
            <a:r>
              <a:rPr lang="zh-CN" altLang="en-US" dirty="0"/>
              <a:t>快速切换下一页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0670A53D-CBC8-41AE-90F7-EB26C8020D8A}" type="slidenum">
              <a:rPr lang="zh-CN" altLang="en-US" smtClean="0"/>
              <a:t>7</a:t>
            </a:fld>
            <a:endParaRPr lang="zh-CN" altLang="en-US"/>
          </a:p>
        </p:txBody>
      </p:sp>
    </p:spTree>
    <p:extLst>
      <p:ext uri="{BB962C8B-B14F-4D97-AF65-F5344CB8AC3E}">
        <p14:creationId xmlns:p14="http://schemas.microsoft.com/office/powerpoint/2010/main" val="3508890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从而，更进一步地，我们觉得，我们的分析应该不仅仅留下了答案。我们分析的过程给我们留下了诸多宝藏</a:t>
            </a:r>
          </a:p>
        </p:txBody>
      </p:sp>
      <p:sp>
        <p:nvSpPr>
          <p:cNvPr id="4" name="灯片编号占位符 3"/>
          <p:cNvSpPr>
            <a:spLocks noGrp="1"/>
          </p:cNvSpPr>
          <p:nvPr>
            <p:ph type="sldNum" sz="quarter" idx="5"/>
          </p:nvPr>
        </p:nvSpPr>
        <p:spPr/>
        <p:txBody>
          <a:bodyPr/>
          <a:lstStyle/>
          <a:p>
            <a:fld id="{0670A53D-CBC8-41AE-90F7-EB26C8020D8A}" type="slidenum">
              <a:rPr lang="zh-CN" altLang="en-US" smtClean="0"/>
              <a:t>8</a:t>
            </a:fld>
            <a:endParaRPr lang="zh-CN" altLang="en-US"/>
          </a:p>
        </p:txBody>
      </p:sp>
    </p:spTree>
    <p:extLst>
      <p:ext uri="{BB962C8B-B14F-4D97-AF65-F5344CB8AC3E}">
        <p14:creationId xmlns:p14="http://schemas.microsoft.com/office/powerpoint/2010/main" val="1880676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出现：右侧流程图</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出现</a:t>
            </a:r>
            <a:r>
              <a:rPr lang="en-US" altLang="zh-CN" dirty="0"/>
              <a:t>】</a:t>
            </a:r>
            <a:r>
              <a:rPr lang="zh-CN" altLang="en-US" dirty="0"/>
              <a:t>起初：</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出现</a:t>
            </a:r>
            <a:r>
              <a:rPr lang="en-US" altLang="zh-CN" dirty="0"/>
              <a:t>】</a:t>
            </a:r>
            <a:r>
              <a:rPr lang="zh-CN" altLang="en-US" dirty="0"/>
              <a:t>后来：</a:t>
            </a:r>
            <a:r>
              <a:rPr lang="en-US" altLang="zh-CN" dirty="0"/>
              <a:t>~~~</a:t>
            </a:r>
            <a:endParaRPr lang="zh-CN" altLang="en-US" dirty="0"/>
          </a:p>
          <a:p>
            <a:r>
              <a:rPr lang="en-US" altLang="zh-CN" dirty="0"/>
              <a:t>【</a:t>
            </a:r>
            <a:r>
              <a:rPr lang="zh-CN" altLang="en-US" dirty="0"/>
              <a:t>出现</a:t>
            </a:r>
            <a:r>
              <a:rPr lang="en-US" altLang="zh-CN" dirty="0"/>
              <a:t>】</a:t>
            </a:r>
            <a:r>
              <a:rPr lang="zh-CN" altLang="en-US" dirty="0"/>
              <a:t>最终：</a:t>
            </a:r>
            <a:r>
              <a:rPr lang="en-US" altLang="zh-CN" dirty="0"/>
              <a:t>~~~</a:t>
            </a:r>
          </a:p>
          <a:p>
            <a:r>
              <a:rPr lang="en-US" altLang="zh-CN" dirty="0"/>
              <a:t>【</a:t>
            </a:r>
            <a:r>
              <a:rPr lang="zh-CN" altLang="en-US" dirty="0"/>
              <a:t>出现：右侧流程图上的黑线及“最优相位估计”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出现</a:t>
            </a:r>
            <a:r>
              <a:rPr lang="en-US" altLang="zh-CN" dirty="0"/>
              <a:t>】</a:t>
            </a:r>
            <a:r>
              <a:rPr lang="zh-CN" altLang="en-US" dirty="0"/>
              <a:t>结论：我们总结得出了一种最优相位估计方法，可以</a:t>
            </a:r>
            <a:r>
              <a:rPr lang="zh-CN" altLang="en-US" sz="1200" b="1" dirty="0">
                <a:solidFill>
                  <a:srgbClr val="7E4381"/>
                </a:solidFill>
              </a:rPr>
              <a:t>通过测量得到的尺寸可以直接决定最优相位！无需六次实验！</a:t>
            </a:r>
          </a:p>
          <a:p>
            <a:endParaRPr lang="zh-CN" altLang="en-US" dirty="0"/>
          </a:p>
        </p:txBody>
      </p:sp>
      <p:sp>
        <p:nvSpPr>
          <p:cNvPr id="4" name="灯片编号占位符 3"/>
          <p:cNvSpPr>
            <a:spLocks noGrp="1"/>
          </p:cNvSpPr>
          <p:nvPr>
            <p:ph type="sldNum" sz="quarter" idx="5"/>
          </p:nvPr>
        </p:nvSpPr>
        <p:spPr/>
        <p:txBody>
          <a:bodyPr/>
          <a:lstStyle/>
          <a:p>
            <a:fld id="{0670A53D-CBC8-41AE-90F7-EB26C8020D8A}" type="slidenum">
              <a:rPr lang="zh-CN" altLang="en-US" smtClean="0"/>
              <a:t>9</a:t>
            </a:fld>
            <a:endParaRPr lang="zh-CN" altLang="en-US"/>
          </a:p>
        </p:txBody>
      </p:sp>
    </p:spTree>
    <p:extLst>
      <p:ext uri="{BB962C8B-B14F-4D97-AF65-F5344CB8AC3E}">
        <p14:creationId xmlns:p14="http://schemas.microsoft.com/office/powerpoint/2010/main" val="3174468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lvl1pPr>
              <a:defRPr>
                <a:solidFill>
                  <a:srgbClr val="753A78"/>
                </a:solidFill>
              </a:defRPr>
            </a:lvl1pPr>
          </a:lstStyle>
          <a:p>
            <a:fld id="{565CE74E-AB26-4998-AD42-012C4C1AD076}" type="slidenum">
              <a:rPr lang="zh-CN" altLang="en-US" smtClean="0"/>
              <a:t>‹#›</a:t>
            </a:fld>
            <a:endParaRPr lang="zh-CN" altLang="en-US" dirty="0"/>
          </a:p>
        </p:txBody>
      </p:sp>
      <p:sp>
        <p:nvSpPr>
          <p:cNvPr id="3" name="矩形 2"/>
          <p:cNvSpPr/>
          <p:nvPr userDrawn="1"/>
        </p:nvSpPr>
        <p:spPr>
          <a:xfrm>
            <a:off x="0" y="0"/>
            <a:ext cx="12192000" cy="1080000"/>
          </a:xfrm>
          <a:prstGeom prst="rect">
            <a:avLst/>
          </a:prstGeom>
          <a:solidFill>
            <a:srgbClr val="753A78"/>
          </a:solidFill>
          <a:ln>
            <a:solidFill>
              <a:srgbClr val="753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r="65102"/>
          <a:stretch>
            <a:fillRect/>
          </a:stretch>
        </p:blipFill>
        <p:spPr>
          <a:xfrm>
            <a:off x="0" y="0"/>
            <a:ext cx="4254759" cy="6858000"/>
          </a:xfrm>
          <a:prstGeom prst="rect">
            <a:avLst/>
          </a:prstGeom>
        </p:spPr>
      </p:pic>
      <p:sp>
        <p:nvSpPr>
          <p:cNvPr id="10" name="矩形 9"/>
          <p:cNvSpPr/>
          <p:nvPr userDrawn="1"/>
        </p:nvSpPr>
        <p:spPr>
          <a:xfrm>
            <a:off x="-1" y="0"/>
            <a:ext cx="4254759" cy="6858000"/>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3977702" y="3151944"/>
            <a:ext cx="554111" cy="554111"/>
          </a:xfrm>
          <a:prstGeom prst="ellipse">
            <a:avLst/>
          </a:prstGeom>
          <a:solidFill>
            <a:srgbClr val="702F73">
              <a:alpha val="99000"/>
            </a:srgbClr>
          </a:solidFill>
          <a:ln w="57150">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8610600" y="6356350"/>
            <a:ext cx="2743200" cy="365125"/>
          </a:xfrm>
        </p:spPr>
        <p:txBody>
          <a:bodyPr/>
          <a:lstStyle>
            <a:lvl1pPr>
              <a:defRPr>
                <a:solidFill>
                  <a:srgbClr val="753A78"/>
                </a:solidFill>
              </a:defRPr>
            </a:lvl1pPr>
          </a:lstStyle>
          <a:p>
            <a:fld id="{565CE74E-AB26-4998-AD42-012C4C1AD076}"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6" name="矩形 5"/>
          <p:cNvSpPr/>
          <p:nvPr userDrawn="1"/>
        </p:nvSpPr>
        <p:spPr>
          <a:xfrm>
            <a:off x="-1" y="0"/>
            <a:ext cx="12192001" cy="6858000"/>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p:cNvSpPr/>
          <p:nvPr userDrawn="1"/>
        </p:nvSpPr>
        <p:spPr>
          <a:xfrm>
            <a:off x="1290486" y="3197165"/>
            <a:ext cx="463670" cy="463670"/>
          </a:xfrm>
          <a:prstGeom prst="ellipse">
            <a:avLst/>
          </a:prstGeom>
          <a:solidFill>
            <a:srgbClr val="702F73">
              <a:alpha val="99000"/>
            </a:srgb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5"/>
          <p:cNvSpPr>
            <a:spLocks noGrp="1"/>
          </p:cNvSpPr>
          <p:nvPr>
            <p:ph type="sldNum" sz="quarter" idx="12"/>
          </p:nvPr>
        </p:nvSpPr>
        <p:spPr>
          <a:xfrm>
            <a:off x="8610600" y="6356350"/>
            <a:ext cx="2743200" cy="365125"/>
          </a:xfrm>
        </p:spPr>
        <p:txBody>
          <a:bodyPr/>
          <a:lstStyle>
            <a:lvl1pPr>
              <a:defRPr>
                <a:solidFill>
                  <a:schemeClr val="bg1"/>
                </a:solidFill>
              </a:defRPr>
            </a:lvl1pPr>
          </a:lstStyle>
          <a:p>
            <a:fld id="{565CE74E-AB26-4998-AD42-012C4C1AD076}"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矩形 7"/>
          <p:cNvSpPr/>
          <p:nvPr userDrawn="1"/>
        </p:nvSpPr>
        <p:spPr>
          <a:xfrm>
            <a:off x="0" y="335902"/>
            <a:ext cx="513184" cy="503853"/>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735563" y="335902"/>
            <a:ext cx="10515600" cy="549275"/>
          </a:xfrm>
        </p:spPr>
        <p:txBody>
          <a:bodyPr>
            <a:normAutofit/>
          </a:bodyPr>
          <a:lstStyle>
            <a:lvl1pPr>
              <a:defRPr sz="2800" b="1">
                <a:solidFill>
                  <a:srgbClr val="702F73"/>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0" name="矩形 9"/>
          <p:cNvSpPr/>
          <p:nvPr userDrawn="1"/>
        </p:nvSpPr>
        <p:spPr>
          <a:xfrm>
            <a:off x="582231" y="335902"/>
            <a:ext cx="45719" cy="503853"/>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内容占位符 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89" t="43817" r="4540" b="13726"/>
          <a:stretch>
            <a:fillRect/>
          </a:stretch>
        </p:blipFill>
        <p:spPr>
          <a:xfrm>
            <a:off x="10028853" y="259285"/>
            <a:ext cx="1940768" cy="702508"/>
          </a:xfrm>
          <a:prstGeom prst="rect">
            <a:avLst/>
          </a:prstGeom>
        </p:spPr>
      </p:pic>
      <p:sp>
        <p:nvSpPr>
          <p:cNvPr id="12" name="矩形 11"/>
          <p:cNvSpPr/>
          <p:nvPr userDrawn="1"/>
        </p:nvSpPr>
        <p:spPr>
          <a:xfrm flipV="1">
            <a:off x="0" y="6338350"/>
            <a:ext cx="3600000" cy="36000"/>
          </a:xfrm>
          <a:prstGeom prst="rect">
            <a:avLst/>
          </a:prstGeom>
          <a:solidFill>
            <a:srgbClr val="753A78"/>
          </a:solidFill>
          <a:ln>
            <a:solidFill>
              <a:srgbClr val="753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753A7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矩形 7"/>
          <p:cNvSpPr/>
          <p:nvPr userDrawn="1"/>
        </p:nvSpPr>
        <p:spPr>
          <a:xfrm>
            <a:off x="0" y="335902"/>
            <a:ext cx="513184" cy="503853"/>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735563" y="335902"/>
            <a:ext cx="10515600" cy="549275"/>
          </a:xfrm>
        </p:spPr>
        <p:txBody>
          <a:bodyPr>
            <a:normAutofit/>
          </a:bodyPr>
          <a:lstStyle>
            <a:lvl1pPr>
              <a:defRPr sz="2800" b="1">
                <a:solidFill>
                  <a:srgbClr val="702F73"/>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0" name="矩形 9"/>
          <p:cNvSpPr/>
          <p:nvPr userDrawn="1"/>
        </p:nvSpPr>
        <p:spPr>
          <a:xfrm>
            <a:off x="582231" y="335902"/>
            <a:ext cx="45719" cy="503853"/>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内容占位符 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89" t="43817" r="4540" b="13726"/>
          <a:stretch>
            <a:fillRect/>
          </a:stretch>
        </p:blipFill>
        <p:spPr>
          <a:xfrm>
            <a:off x="10028853" y="259285"/>
            <a:ext cx="1940768" cy="702508"/>
          </a:xfrm>
          <a:prstGeom prst="rect">
            <a:avLst/>
          </a:prstGeom>
        </p:spPr>
      </p:pic>
      <p:sp>
        <p:nvSpPr>
          <p:cNvPr id="12" name="矩形 11"/>
          <p:cNvSpPr/>
          <p:nvPr userDrawn="1"/>
        </p:nvSpPr>
        <p:spPr>
          <a:xfrm flipV="1">
            <a:off x="0" y="6197033"/>
            <a:ext cx="3600000" cy="36000"/>
          </a:xfrm>
          <a:prstGeom prst="rect">
            <a:avLst/>
          </a:prstGeom>
          <a:solidFill>
            <a:srgbClr val="753A78"/>
          </a:solidFill>
          <a:ln>
            <a:solidFill>
              <a:srgbClr val="753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753A7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矩形 7"/>
          <p:cNvSpPr/>
          <p:nvPr userDrawn="1"/>
        </p:nvSpPr>
        <p:spPr>
          <a:xfrm>
            <a:off x="0" y="335902"/>
            <a:ext cx="513184" cy="503853"/>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735563" y="335902"/>
            <a:ext cx="10515600" cy="549275"/>
          </a:xfrm>
        </p:spPr>
        <p:txBody>
          <a:bodyPr>
            <a:normAutofit/>
          </a:bodyPr>
          <a:lstStyle>
            <a:lvl1pPr>
              <a:defRPr sz="2800" b="1">
                <a:solidFill>
                  <a:srgbClr val="702F73"/>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0" name="矩形 9"/>
          <p:cNvSpPr/>
          <p:nvPr userDrawn="1"/>
        </p:nvSpPr>
        <p:spPr>
          <a:xfrm>
            <a:off x="582231" y="335902"/>
            <a:ext cx="45719" cy="503853"/>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内容占位符 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89" t="43817" r="4540" b="13726"/>
          <a:stretch>
            <a:fillRect/>
          </a:stretch>
        </p:blipFill>
        <p:spPr>
          <a:xfrm>
            <a:off x="10028853" y="259285"/>
            <a:ext cx="1940768" cy="702508"/>
          </a:xfrm>
          <a:prstGeom prst="rect">
            <a:avLst/>
          </a:prstGeom>
        </p:spPr>
      </p:pic>
      <p:sp>
        <p:nvSpPr>
          <p:cNvPr id="13" name="灯片编号占位符 5"/>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753A7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65CE74E-AB26-4998-AD42-012C4C1AD076}" type="slidenum">
              <a:rPr lang="zh-CN" altLang="en-US" smtClean="0"/>
              <a:t>1</a:t>
            </a:fld>
            <a:endParaRPr lang="zh-CN" altLang="en-US" dirty="0"/>
          </a:p>
        </p:txBody>
      </p:sp>
      <p:sp>
        <p:nvSpPr>
          <p:cNvPr id="3" name="文本框 2"/>
          <p:cNvSpPr txBox="1"/>
          <p:nvPr/>
        </p:nvSpPr>
        <p:spPr>
          <a:xfrm>
            <a:off x="1419860" y="2293063"/>
            <a:ext cx="9352279" cy="1384995"/>
          </a:xfrm>
          <a:prstGeom prst="rect">
            <a:avLst/>
          </a:prstGeom>
          <a:noFill/>
        </p:spPr>
        <p:txBody>
          <a:bodyPr wrap="square" rtlCol="0">
            <a:spAutoFit/>
          </a:bodyPr>
          <a:lstStyle/>
          <a:p>
            <a:pPr algn="ctr"/>
            <a:r>
              <a:rPr lang="zh-CN" altLang="en-US" sz="6000" b="0" dirty="0">
                <a:solidFill>
                  <a:srgbClr val="753A78"/>
                </a:solidFill>
                <a:effectLst/>
                <a:latin typeface="Fira Code" panose="020B0809050000020004" pitchFamily="49" charset="0"/>
              </a:rPr>
              <a:t>我们为什么做分析</a:t>
            </a:r>
          </a:p>
          <a:p>
            <a:pPr algn="ctr"/>
            <a:r>
              <a:rPr lang="en-US" altLang="zh-CN" sz="2400" dirty="0">
                <a:solidFill>
                  <a:srgbClr val="703881"/>
                </a:solidFill>
                <a:latin typeface="华文中宋" panose="02010600040101010101" pitchFamily="2" charset="-122"/>
                <a:ea typeface="华文中宋" panose="02010600040101010101" pitchFamily="2" charset="-122"/>
              </a:rPr>
              <a:t>		——</a:t>
            </a:r>
            <a:r>
              <a:rPr lang="zh-CN" altLang="en-US" sz="2400" dirty="0">
                <a:solidFill>
                  <a:srgbClr val="703881"/>
                </a:solidFill>
                <a:latin typeface="华文中宋" panose="02010600040101010101" pitchFamily="2" charset="-122"/>
                <a:ea typeface="华文中宋" panose="02010600040101010101" pitchFamily="2" charset="-122"/>
              </a:rPr>
              <a:t>装配大作业最终汇报</a:t>
            </a:r>
          </a:p>
        </p:txBody>
      </p:sp>
      <p:sp>
        <p:nvSpPr>
          <p:cNvPr id="4" name="user-avatar-profile_70039"/>
          <p:cNvSpPr>
            <a:spLocks noChangeAspect="1"/>
          </p:cNvSpPr>
          <p:nvPr/>
        </p:nvSpPr>
        <p:spPr bwMode="auto">
          <a:xfrm>
            <a:off x="7606675" y="387162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rgbClr val="703881"/>
          </a:solidFill>
          <a:ln>
            <a:noFill/>
          </a:ln>
        </p:spPr>
        <p:txBody>
          <a:bodyPr/>
          <a:lstStyle/>
          <a:p>
            <a:endParaRPr lang="zh-CN" altLang="en-US" dirty="0"/>
          </a:p>
        </p:txBody>
      </p:sp>
      <p:sp>
        <p:nvSpPr>
          <p:cNvPr id="5" name="文本框 4"/>
          <p:cNvSpPr txBox="1"/>
          <p:nvPr/>
        </p:nvSpPr>
        <p:spPr>
          <a:xfrm>
            <a:off x="8095762" y="3872439"/>
            <a:ext cx="2743200" cy="288220"/>
          </a:xfrm>
          <a:prstGeom prst="rect">
            <a:avLst/>
          </a:prstGeom>
          <a:noFill/>
        </p:spPr>
        <p:txBody>
          <a:bodyPr wrap="square" lIns="0" tIns="0" rIns="0" bIns="0" rtlCol="0">
            <a:spAutoFit/>
          </a:bodyPr>
          <a:lstStyle/>
          <a:p>
            <a:pPr algn="l">
              <a:lnSpc>
                <a:spcPct val="120000"/>
              </a:lnSpc>
            </a:pPr>
            <a:r>
              <a:rPr lang="zh-CN" altLang="en-US" spc="300" dirty="0">
                <a:solidFill>
                  <a:srgbClr val="703881"/>
                </a:solidFill>
                <a:latin typeface="+mn-ea"/>
              </a:rPr>
              <a:t>闫济洲 张善斌 马正华</a:t>
            </a:r>
          </a:p>
        </p:txBody>
      </p:sp>
      <p:cxnSp>
        <p:nvCxnSpPr>
          <p:cNvPr id="6" name="直接连接符 5"/>
          <p:cNvCxnSpPr/>
          <p:nvPr/>
        </p:nvCxnSpPr>
        <p:spPr>
          <a:xfrm>
            <a:off x="1353038" y="3694725"/>
            <a:ext cx="9485924" cy="0"/>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992951" y="6374861"/>
            <a:ext cx="2368634" cy="288220"/>
          </a:xfrm>
          <a:prstGeom prst="rect">
            <a:avLst/>
          </a:prstGeom>
          <a:noFill/>
        </p:spPr>
        <p:txBody>
          <a:bodyPr wrap="square" lIns="0" tIns="0" rIns="0" bIns="0" rtlCol="0">
            <a:spAutoFit/>
          </a:bodyPr>
          <a:lstStyle/>
          <a:p>
            <a:pPr algn="ctr">
              <a:lnSpc>
                <a:spcPct val="120000"/>
              </a:lnSpc>
            </a:pPr>
            <a:r>
              <a:rPr lang="en-US" altLang="zh-CN" spc="300" dirty="0">
                <a:solidFill>
                  <a:srgbClr val="703881"/>
                </a:solidFill>
                <a:latin typeface="+mn-ea"/>
              </a:rPr>
              <a:t>2024</a:t>
            </a:r>
            <a:r>
              <a:rPr lang="zh-CN" altLang="en-US" spc="300" dirty="0">
                <a:solidFill>
                  <a:srgbClr val="703881"/>
                </a:solidFill>
                <a:latin typeface="+mn-ea"/>
              </a:rPr>
              <a:t>年</a:t>
            </a:r>
            <a:r>
              <a:rPr lang="en-US" altLang="zh-CN" spc="300" dirty="0">
                <a:solidFill>
                  <a:srgbClr val="703881"/>
                </a:solidFill>
                <a:latin typeface="+mn-ea"/>
              </a:rPr>
              <a:t>6</a:t>
            </a:r>
            <a:r>
              <a:rPr lang="zh-CN" altLang="en-US" spc="300" dirty="0">
                <a:solidFill>
                  <a:srgbClr val="703881"/>
                </a:solidFill>
                <a:latin typeface="+mn-ea"/>
              </a:rPr>
              <a:t>月</a:t>
            </a:r>
            <a:r>
              <a:rPr lang="en-US" altLang="zh-CN" spc="300" dirty="0">
                <a:solidFill>
                  <a:srgbClr val="703881"/>
                </a:solidFill>
                <a:latin typeface="+mn-ea"/>
              </a:rPr>
              <a:t>2</a:t>
            </a:r>
            <a:r>
              <a:rPr lang="zh-CN" altLang="en-US" spc="300" dirty="0">
                <a:solidFill>
                  <a:srgbClr val="703881"/>
                </a:solidFill>
                <a:latin typeface="+mn-ea"/>
              </a:rPr>
              <a:t>日</a:t>
            </a:r>
          </a:p>
        </p:txBody>
      </p:sp>
      <p:grpSp>
        <p:nvGrpSpPr>
          <p:cNvPr id="8" name="组合 7"/>
          <p:cNvGrpSpPr>
            <a:grpSpLocks noChangeAspect="1"/>
          </p:cNvGrpSpPr>
          <p:nvPr/>
        </p:nvGrpSpPr>
        <p:grpSpPr>
          <a:xfrm>
            <a:off x="322863" y="6193109"/>
            <a:ext cx="1561684" cy="469972"/>
            <a:chOff x="2685028" y="2876682"/>
            <a:chExt cx="5502784" cy="1656004"/>
          </a:xfrm>
        </p:grpSpPr>
        <p:sp>
          <p:nvSpPr>
            <p:cNvPr id="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华文中宋" panose="02010600040101010101" pitchFamily="2" charset="-122"/>
                <a:ea typeface="华文中宋" panose="02010600040101010101" pitchFamily="2" charset="-122"/>
              </a:endParaRPr>
            </a:p>
          </p:txBody>
        </p:sp>
        <p:sp>
          <p:nvSpPr>
            <p:cNvPr id="1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华文中宋" panose="02010600040101010101" pitchFamily="2" charset="-122"/>
                <a:ea typeface="华文中宋" panose="02010600040101010101" pitchFamily="2" charset="-122"/>
              </a:endParaRPr>
            </a:p>
          </p:txBody>
        </p:sp>
        <p:pic>
          <p:nvPicPr>
            <p:cNvPr id="11" name="图片 10"/>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DF68237-0592-46FD-A5F8-B7E3B783F257}"/>
              </a:ext>
            </a:extLst>
          </p:cNvPr>
          <p:cNvSpPr>
            <a:spLocks noGrp="1"/>
          </p:cNvSpPr>
          <p:nvPr>
            <p:ph type="title"/>
          </p:nvPr>
        </p:nvSpPr>
        <p:spPr>
          <a:xfrm>
            <a:off x="735563" y="335902"/>
            <a:ext cx="10515600" cy="549275"/>
          </a:xfrm>
        </p:spPr>
        <p:txBody>
          <a:bodyPr/>
          <a:lstStyle/>
          <a:p>
            <a:r>
              <a:rPr lang="zh-CN" altLang="en-US" dirty="0"/>
              <a:t>选择预紧力</a:t>
            </a:r>
            <a:r>
              <a:rPr lang="zh-CN" altLang="en-US" dirty="0">
                <a:solidFill>
                  <a:srgbClr val="7E4381"/>
                </a:solidFill>
              </a:rPr>
              <a:t>：赋其色彩</a:t>
            </a:r>
          </a:p>
        </p:txBody>
      </p:sp>
      <p:cxnSp>
        <p:nvCxnSpPr>
          <p:cNvPr id="4" name="直接连接符 3">
            <a:extLst>
              <a:ext uri="{FF2B5EF4-FFF2-40B4-BE49-F238E27FC236}">
                <a16:creationId xmlns:a16="http://schemas.microsoft.com/office/drawing/2014/main" id="{FD09A64E-68F0-4D69-95C8-39C52502C98F}"/>
              </a:ext>
            </a:extLst>
          </p:cNvPr>
          <p:cNvCxnSpPr/>
          <p:nvPr/>
        </p:nvCxnSpPr>
        <p:spPr>
          <a:xfrm>
            <a:off x="7862888" y="732734"/>
            <a:ext cx="0" cy="5392531"/>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2099038-4859-4BCD-BAD0-4DDECCAE0D76}"/>
              </a:ext>
            </a:extLst>
          </p:cNvPr>
          <p:cNvSpPr txBox="1"/>
          <p:nvPr/>
        </p:nvSpPr>
        <p:spPr>
          <a:xfrm>
            <a:off x="9800984" y="143589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6" name="文本框 5">
            <a:extLst>
              <a:ext uri="{FF2B5EF4-FFF2-40B4-BE49-F238E27FC236}">
                <a16:creationId xmlns:a16="http://schemas.microsoft.com/office/drawing/2014/main" id="{D0D88C1E-2D0A-47E3-B581-970C0E7C8C53}"/>
              </a:ext>
            </a:extLst>
          </p:cNvPr>
          <p:cNvSpPr txBox="1"/>
          <p:nvPr/>
        </p:nvSpPr>
        <p:spPr>
          <a:xfrm>
            <a:off x="9800984" y="201691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8" name="文本框 7">
            <a:extLst>
              <a:ext uri="{FF2B5EF4-FFF2-40B4-BE49-F238E27FC236}">
                <a16:creationId xmlns:a16="http://schemas.microsoft.com/office/drawing/2014/main" id="{BD76DE4B-BD8C-46AC-ADE1-D6B93BC642EC}"/>
              </a:ext>
            </a:extLst>
          </p:cNvPr>
          <p:cNvSpPr txBox="1"/>
          <p:nvPr/>
        </p:nvSpPr>
        <p:spPr>
          <a:xfrm>
            <a:off x="9800982" y="49220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9" name="直接箭头连接符 8">
            <a:extLst>
              <a:ext uri="{FF2B5EF4-FFF2-40B4-BE49-F238E27FC236}">
                <a16:creationId xmlns:a16="http://schemas.microsoft.com/office/drawing/2014/main" id="{F03701BE-8C0D-4D43-B7A0-66BC8CBE2DAC}"/>
              </a:ext>
            </a:extLst>
          </p:cNvPr>
          <p:cNvCxnSpPr>
            <a:stCxn id="5" idx="2"/>
            <a:endCxn id="6" idx="0"/>
          </p:cNvCxnSpPr>
          <p:nvPr/>
        </p:nvCxnSpPr>
        <p:spPr>
          <a:xfrm>
            <a:off x="10526075" y="184451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0" name="直接箭头连接符 9">
            <a:extLst>
              <a:ext uri="{FF2B5EF4-FFF2-40B4-BE49-F238E27FC236}">
                <a16:creationId xmlns:a16="http://schemas.microsoft.com/office/drawing/2014/main" id="{2BFB473F-A2C0-4D1E-84B6-F362A9554BA1}"/>
              </a:ext>
            </a:extLst>
          </p:cNvPr>
          <p:cNvCxnSpPr/>
          <p:nvPr/>
        </p:nvCxnSpPr>
        <p:spPr>
          <a:xfrm>
            <a:off x="10526075" y="242554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11" name="文本框 10">
            <a:extLst>
              <a:ext uri="{FF2B5EF4-FFF2-40B4-BE49-F238E27FC236}">
                <a16:creationId xmlns:a16="http://schemas.microsoft.com/office/drawing/2014/main" id="{A81D8629-8273-469F-82C4-8C6DEE2C623B}"/>
              </a:ext>
            </a:extLst>
          </p:cNvPr>
          <p:cNvSpPr txBox="1"/>
          <p:nvPr/>
        </p:nvSpPr>
        <p:spPr>
          <a:xfrm>
            <a:off x="9800982" y="143589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12" name="文本框 11">
            <a:extLst>
              <a:ext uri="{FF2B5EF4-FFF2-40B4-BE49-F238E27FC236}">
                <a16:creationId xmlns:a16="http://schemas.microsoft.com/office/drawing/2014/main" id="{CC4D9FE6-DDBB-4128-97FF-B9484D154D7B}"/>
              </a:ext>
            </a:extLst>
          </p:cNvPr>
          <p:cNvSpPr txBox="1"/>
          <p:nvPr/>
        </p:nvSpPr>
        <p:spPr>
          <a:xfrm>
            <a:off x="9800982" y="201691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13" name="文本框 12">
            <a:extLst>
              <a:ext uri="{FF2B5EF4-FFF2-40B4-BE49-F238E27FC236}">
                <a16:creationId xmlns:a16="http://schemas.microsoft.com/office/drawing/2014/main" id="{0C8C9545-C073-4AC3-8795-0165AE8D947B}"/>
              </a:ext>
            </a:extLst>
          </p:cNvPr>
          <p:cNvSpPr txBox="1"/>
          <p:nvPr/>
        </p:nvSpPr>
        <p:spPr>
          <a:xfrm>
            <a:off x="9810545" y="2593723"/>
            <a:ext cx="1450181" cy="40862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lgn="ctr"/>
          </a:lstStyle>
          <a:p>
            <a:r>
              <a:rPr lang="zh-CN" altLang="en-US" dirty="0"/>
              <a:t>建模绘图</a:t>
            </a:r>
          </a:p>
        </p:txBody>
      </p:sp>
      <p:sp>
        <p:nvSpPr>
          <p:cNvPr id="14" name="文本框 13">
            <a:extLst>
              <a:ext uri="{FF2B5EF4-FFF2-40B4-BE49-F238E27FC236}">
                <a16:creationId xmlns:a16="http://schemas.microsoft.com/office/drawing/2014/main" id="{C6B55E6E-9B62-4A1A-8F02-56292B9DBD98}"/>
              </a:ext>
            </a:extLst>
          </p:cNvPr>
          <p:cNvSpPr txBox="1"/>
          <p:nvPr/>
        </p:nvSpPr>
        <p:spPr>
          <a:xfrm>
            <a:off x="9800979" y="3439781"/>
            <a:ext cx="1450181" cy="40862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选择相位</a:t>
            </a:r>
            <a:endParaRPr lang="en-US" altLang="zh-CN" dirty="0"/>
          </a:p>
        </p:txBody>
      </p:sp>
      <p:sp>
        <p:nvSpPr>
          <p:cNvPr id="15" name="文本框 14">
            <a:extLst>
              <a:ext uri="{FF2B5EF4-FFF2-40B4-BE49-F238E27FC236}">
                <a16:creationId xmlns:a16="http://schemas.microsoft.com/office/drawing/2014/main" id="{D3E3A935-33EC-497B-934A-64600B399371}"/>
              </a:ext>
            </a:extLst>
          </p:cNvPr>
          <p:cNvSpPr txBox="1"/>
          <p:nvPr/>
        </p:nvSpPr>
        <p:spPr>
          <a:xfrm>
            <a:off x="9800978" y="4020806"/>
            <a:ext cx="1450181" cy="40862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lgn="ctr"/>
          </a:lstStyle>
          <a:p>
            <a:r>
              <a:rPr lang="zh-CN" altLang="en-US" dirty="0"/>
              <a:t>选择预紧力</a:t>
            </a:r>
            <a:endParaRPr lang="en-US" altLang="zh-CN" dirty="0"/>
          </a:p>
        </p:txBody>
      </p:sp>
      <p:sp>
        <p:nvSpPr>
          <p:cNvPr id="16" name="文本框 15">
            <a:extLst>
              <a:ext uri="{FF2B5EF4-FFF2-40B4-BE49-F238E27FC236}">
                <a16:creationId xmlns:a16="http://schemas.microsoft.com/office/drawing/2014/main" id="{6A740F08-F40C-4528-A3A2-BBF2880CD5E9}"/>
              </a:ext>
            </a:extLst>
          </p:cNvPr>
          <p:cNvSpPr txBox="1"/>
          <p:nvPr/>
        </p:nvSpPr>
        <p:spPr>
          <a:xfrm>
            <a:off x="9800980" y="49220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17" name="直接箭头连接符 16">
            <a:extLst>
              <a:ext uri="{FF2B5EF4-FFF2-40B4-BE49-F238E27FC236}">
                <a16:creationId xmlns:a16="http://schemas.microsoft.com/office/drawing/2014/main" id="{F0B87F3A-1076-4D0C-B0BF-341DEE925CC3}"/>
              </a:ext>
            </a:extLst>
          </p:cNvPr>
          <p:cNvCxnSpPr>
            <a:stCxn id="11" idx="2"/>
            <a:endCxn id="12" idx="0"/>
          </p:cNvCxnSpPr>
          <p:nvPr/>
        </p:nvCxnSpPr>
        <p:spPr>
          <a:xfrm>
            <a:off x="10526073" y="184451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8" name="直接箭头连接符 17">
            <a:extLst>
              <a:ext uri="{FF2B5EF4-FFF2-40B4-BE49-F238E27FC236}">
                <a16:creationId xmlns:a16="http://schemas.microsoft.com/office/drawing/2014/main" id="{887EAE1F-3B91-4659-A59E-DFC6686E9B7C}"/>
              </a:ext>
            </a:extLst>
          </p:cNvPr>
          <p:cNvCxnSpPr/>
          <p:nvPr/>
        </p:nvCxnSpPr>
        <p:spPr>
          <a:xfrm>
            <a:off x="10526073" y="242554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9" name="直接箭头连接符 18">
            <a:extLst>
              <a:ext uri="{FF2B5EF4-FFF2-40B4-BE49-F238E27FC236}">
                <a16:creationId xmlns:a16="http://schemas.microsoft.com/office/drawing/2014/main" id="{5A2B68D7-73B9-4BC3-8F91-A65BF1B3ECD2}"/>
              </a:ext>
            </a:extLst>
          </p:cNvPr>
          <p:cNvCxnSpPr>
            <a:cxnSpLocks/>
            <a:stCxn id="13" idx="2"/>
            <a:endCxn id="14" idx="0"/>
          </p:cNvCxnSpPr>
          <p:nvPr/>
        </p:nvCxnSpPr>
        <p:spPr>
          <a:xfrm flipH="1">
            <a:off x="10526070" y="3002346"/>
            <a:ext cx="9566" cy="437435"/>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20" name="直接箭头连接符 19">
            <a:extLst>
              <a:ext uri="{FF2B5EF4-FFF2-40B4-BE49-F238E27FC236}">
                <a16:creationId xmlns:a16="http://schemas.microsoft.com/office/drawing/2014/main" id="{8CFB0522-AC14-4101-9E27-6EFD87DCD207}"/>
              </a:ext>
            </a:extLst>
          </p:cNvPr>
          <p:cNvCxnSpPr>
            <a:cxnSpLocks/>
            <a:stCxn id="15" idx="2"/>
            <a:endCxn id="16" idx="0"/>
          </p:cNvCxnSpPr>
          <p:nvPr/>
        </p:nvCxnSpPr>
        <p:spPr>
          <a:xfrm>
            <a:off x="10526069" y="4429429"/>
            <a:ext cx="2" cy="492614"/>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21" name="直接连接符 20">
            <a:extLst>
              <a:ext uri="{FF2B5EF4-FFF2-40B4-BE49-F238E27FC236}">
                <a16:creationId xmlns:a16="http://schemas.microsoft.com/office/drawing/2014/main" id="{5C818076-88ED-4385-A2DD-273466655A2B}"/>
              </a:ext>
            </a:extLst>
          </p:cNvPr>
          <p:cNvCxnSpPr>
            <a:cxnSpLocks/>
          </p:cNvCxnSpPr>
          <p:nvPr/>
        </p:nvCxnSpPr>
        <p:spPr>
          <a:xfrm>
            <a:off x="10537456" y="4675736"/>
            <a:ext cx="1050259" cy="0"/>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 name="直接连接符 21">
            <a:extLst>
              <a:ext uri="{FF2B5EF4-FFF2-40B4-BE49-F238E27FC236}">
                <a16:creationId xmlns:a16="http://schemas.microsoft.com/office/drawing/2014/main" id="{A1141922-BF16-4FDC-BA8F-22601EA2F7EE}"/>
              </a:ext>
            </a:extLst>
          </p:cNvPr>
          <p:cNvCxnSpPr>
            <a:cxnSpLocks/>
          </p:cNvCxnSpPr>
          <p:nvPr/>
        </p:nvCxnSpPr>
        <p:spPr>
          <a:xfrm flipV="1">
            <a:off x="11587715" y="3223173"/>
            <a:ext cx="0" cy="1452563"/>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 name="直接箭头连接符 22">
            <a:extLst>
              <a:ext uri="{FF2B5EF4-FFF2-40B4-BE49-F238E27FC236}">
                <a16:creationId xmlns:a16="http://schemas.microsoft.com/office/drawing/2014/main" id="{1E2F4BCA-F631-489B-87FC-8EF30149B978}"/>
              </a:ext>
            </a:extLst>
          </p:cNvPr>
          <p:cNvCxnSpPr>
            <a:cxnSpLocks/>
          </p:cNvCxnSpPr>
          <p:nvPr/>
        </p:nvCxnSpPr>
        <p:spPr>
          <a:xfrm flipH="1">
            <a:off x="10526069" y="3223173"/>
            <a:ext cx="1061646" cy="0"/>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24" name="直接箭头连接符 23">
            <a:extLst>
              <a:ext uri="{FF2B5EF4-FFF2-40B4-BE49-F238E27FC236}">
                <a16:creationId xmlns:a16="http://schemas.microsoft.com/office/drawing/2014/main" id="{2883FE10-FB97-49B5-BED1-70D5DDEDC4C3}"/>
              </a:ext>
            </a:extLst>
          </p:cNvPr>
          <p:cNvCxnSpPr/>
          <p:nvPr/>
        </p:nvCxnSpPr>
        <p:spPr>
          <a:xfrm>
            <a:off x="10507943" y="3848404"/>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25" name="文本框 24">
            <a:extLst>
              <a:ext uri="{FF2B5EF4-FFF2-40B4-BE49-F238E27FC236}">
                <a16:creationId xmlns:a16="http://schemas.microsoft.com/office/drawing/2014/main" id="{B2C5BC2B-26A9-47F1-9860-40438F209CF4}"/>
              </a:ext>
            </a:extLst>
          </p:cNvPr>
          <p:cNvSpPr txBox="1"/>
          <p:nvPr/>
        </p:nvSpPr>
        <p:spPr>
          <a:xfrm>
            <a:off x="11623378" y="3519106"/>
            <a:ext cx="521310" cy="830997"/>
          </a:xfrm>
          <a:prstGeom prst="rect">
            <a:avLst/>
          </a:prstGeom>
          <a:solidFill>
            <a:schemeClr val="accent4">
              <a:lumMod val="40000"/>
              <a:lumOff val="60000"/>
            </a:schemeClr>
          </a:solidFill>
        </p:spPr>
        <p:txBody>
          <a:bodyPr wrap="square" rtlCol="0">
            <a:spAutoFit/>
          </a:bodyPr>
          <a:lstStyle/>
          <a:p>
            <a:r>
              <a:rPr lang="zh-CN" altLang="en-US" sz="2400" dirty="0"/>
              <a:t>迭代</a:t>
            </a:r>
          </a:p>
        </p:txBody>
      </p:sp>
      <p:cxnSp>
        <p:nvCxnSpPr>
          <p:cNvPr id="26" name="直接连接符 25">
            <a:extLst>
              <a:ext uri="{FF2B5EF4-FFF2-40B4-BE49-F238E27FC236}">
                <a16:creationId xmlns:a16="http://schemas.microsoft.com/office/drawing/2014/main" id="{1E5008F8-65E4-4203-AF46-61647C6132D4}"/>
              </a:ext>
            </a:extLst>
          </p:cNvPr>
          <p:cNvCxnSpPr/>
          <p:nvPr/>
        </p:nvCxnSpPr>
        <p:spPr>
          <a:xfrm>
            <a:off x="9575800" y="3429000"/>
            <a:ext cx="1866900" cy="419404"/>
          </a:xfrm>
          <a:prstGeom prst="line">
            <a:avLst/>
          </a:prstGeom>
          <a:ln w="38100"/>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996A77F5-FA13-4C47-B810-0056982F5F67}"/>
              </a:ext>
            </a:extLst>
          </p:cNvPr>
          <p:cNvSpPr txBox="1"/>
          <p:nvPr/>
        </p:nvSpPr>
        <p:spPr>
          <a:xfrm>
            <a:off x="8323584" y="3219515"/>
            <a:ext cx="1107201" cy="71508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最优相位估计</a:t>
            </a:r>
          </a:p>
        </p:txBody>
      </p:sp>
      <p:cxnSp>
        <p:nvCxnSpPr>
          <p:cNvPr id="28" name="直接连接符 27">
            <a:extLst>
              <a:ext uri="{FF2B5EF4-FFF2-40B4-BE49-F238E27FC236}">
                <a16:creationId xmlns:a16="http://schemas.microsoft.com/office/drawing/2014/main" id="{3CFB2E36-1601-4DF3-BEF4-87A3331FE0BF}"/>
              </a:ext>
            </a:extLst>
          </p:cNvPr>
          <p:cNvCxnSpPr/>
          <p:nvPr/>
        </p:nvCxnSpPr>
        <p:spPr>
          <a:xfrm>
            <a:off x="9604006" y="4004635"/>
            <a:ext cx="1866900" cy="419404"/>
          </a:xfrm>
          <a:prstGeom prst="line">
            <a:avLst/>
          </a:prstGeom>
          <a:ln w="38100"/>
        </p:spPr>
        <p:style>
          <a:lnRef idx="3">
            <a:schemeClr val="dk1"/>
          </a:lnRef>
          <a:fillRef idx="0">
            <a:schemeClr val="dk1"/>
          </a:fillRef>
          <a:effectRef idx="2">
            <a:schemeClr val="dk1"/>
          </a:effectRef>
          <a:fontRef idx="minor">
            <a:schemeClr val="tx1"/>
          </a:fontRef>
        </p:style>
      </p:cxnSp>
      <p:sp>
        <p:nvSpPr>
          <p:cNvPr id="29" name="文本框 28">
            <a:extLst>
              <a:ext uri="{FF2B5EF4-FFF2-40B4-BE49-F238E27FC236}">
                <a16:creationId xmlns:a16="http://schemas.microsoft.com/office/drawing/2014/main" id="{20A40A2A-F5B9-4878-A35B-00203BCB515A}"/>
              </a:ext>
            </a:extLst>
          </p:cNvPr>
          <p:cNvSpPr txBox="1"/>
          <p:nvPr/>
        </p:nvSpPr>
        <p:spPr>
          <a:xfrm>
            <a:off x="8345833" y="4004635"/>
            <a:ext cx="1107201" cy="71508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主成分单调</a:t>
            </a:r>
          </a:p>
        </p:txBody>
      </p:sp>
      <p:cxnSp>
        <p:nvCxnSpPr>
          <p:cNvPr id="30" name="直接连接符 29">
            <a:extLst>
              <a:ext uri="{FF2B5EF4-FFF2-40B4-BE49-F238E27FC236}">
                <a16:creationId xmlns:a16="http://schemas.microsoft.com/office/drawing/2014/main" id="{A7B2E0BF-1DF7-435E-9221-F7242A4A4C55}"/>
              </a:ext>
            </a:extLst>
          </p:cNvPr>
          <p:cNvCxnSpPr>
            <a:cxnSpLocks/>
          </p:cNvCxnSpPr>
          <p:nvPr/>
        </p:nvCxnSpPr>
        <p:spPr>
          <a:xfrm>
            <a:off x="11599103" y="3350400"/>
            <a:ext cx="592897" cy="1202550"/>
          </a:xfrm>
          <a:prstGeom prst="line">
            <a:avLst/>
          </a:prstGeom>
          <a:ln w="38100"/>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85706E60-06AA-4380-A88B-8866C923C867}"/>
              </a:ext>
            </a:extLst>
          </p:cNvPr>
          <p:cNvSpPr txBox="1"/>
          <p:nvPr/>
        </p:nvSpPr>
        <p:spPr>
          <a:xfrm>
            <a:off x="558799" y="1028700"/>
            <a:ext cx="7048499" cy="923330"/>
          </a:xfrm>
          <a:prstGeom prst="rect">
            <a:avLst/>
          </a:prstGeom>
          <a:noFill/>
        </p:spPr>
        <p:txBody>
          <a:bodyPr wrap="square" rtlCol="0">
            <a:spAutoFit/>
          </a:bodyPr>
          <a:lstStyle/>
          <a:p>
            <a:r>
              <a:rPr lang="zh-CN" altLang="en-US" dirty="0"/>
              <a:t>在预紧力分析的过程中，我们反复多次进行了退火、梯度下降、随机分布以及边界的有限元分析。发现了三个现象：</a:t>
            </a:r>
            <a:r>
              <a:rPr lang="zh-CN" altLang="en-US" b="1" dirty="0">
                <a:solidFill>
                  <a:srgbClr val="7E4381"/>
                </a:solidFill>
              </a:rPr>
              <a:t>主成分</a:t>
            </a:r>
            <a:r>
              <a:rPr lang="zh-CN" altLang="en-US" dirty="0"/>
              <a:t>、</a:t>
            </a:r>
            <a:r>
              <a:rPr lang="zh-CN" altLang="en-US" b="1" dirty="0">
                <a:solidFill>
                  <a:srgbClr val="7E4381"/>
                </a:solidFill>
              </a:rPr>
              <a:t>小值突变</a:t>
            </a:r>
            <a:r>
              <a:rPr lang="zh-CN" altLang="en-US" dirty="0"/>
              <a:t>和</a:t>
            </a:r>
            <a:r>
              <a:rPr lang="zh-CN" altLang="en-US" b="1" dirty="0">
                <a:solidFill>
                  <a:srgbClr val="7E4381"/>
                </a:solidFill>
              </a:rPr>
              <a:t>边界死亡</a:t>
            </a:r>
          </a:p>
        </p:txBody>
      </p:sp>
      <p:sp>
        <p:nvSpPr>
          <p:cNvPr id="32" name="文本框 31">
            <a:extLst>
              <a:ext uri="{FF2B5EF4-FFF2-40B4-BE49-F238E27FC236}">
                <a16:creationId xmlns:a16="http://schemas.microsoft.com/office/drawing/2014/main" id="{6DAAF086-9780-4623-A90B-002148FBB79C}"/>
              </a:ext>
            </a:extLst>
          </p:cNvPr>
          <p:cNvSpPr txBox="1"/>
          <p:nvPr/>
        </p:nvSpPr>
        <p:spPr>
          <a:xfrm>
            <a:off x="558797" y="1890908"/>
            <a:ext cx="3489543" cy="1477328"/>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7E4381"/>
                </a:solidFill>
              </a:rPr>
              <a:t>主成分</a:t>
            </a:r>
            <a:r>
              <a:rPr lang="zh-CN" altLang="en-US" dirty="0"/>
              <a:t>体现在同一个装配体的预紧力范围内，只有 </a:t>
            </a:r>
            <a:r>
              <a:rPr lang="en-US" altLang="zh-CN" dirty="0"/>
              <a:t>2~4</a:t>
            </a:r>
            <a:r>
              <a:rPr lang="zh-CN" altLang="en-US" dirty="0"/>
              <a:t>个变量会</a:t>
            </a:r>
            <a:r>
              <a:rPr lang="zh-CN" altLang="en-US" b="1" dirty="0">
                <a:solidFill>
                  <a:srgbClr val="7E4381"/>
                </a:solidFill>
              </a:rPr>
              <a:t>显著单调地</a:t>
            </a:r>
            <a:r>
              <a:rPr lang="zh-CN" altLang="en-US" dirty="0"/>
              <a:t>影响同轴度，其他变量则不会影响。主成分与相位分析图保持一致。</a:t>
            </a:r>
          </a:p>
        </p:txBody>
      </p:sp>
      <p:pic>
        <p:nvPicPr>
          <p:cNvPr id="33" name="图片 32">
            <a:extLst>
              <a:ext uri="{FF2B5EF4-FFF2-40B4-BE49-F238E27FC236}">
                <a16:creationId xmlns:a16="http://schemas.microsoft.com/office/drawing/2014/main" id="{DE430C75-496C-4C2F-AFB2-09CDB2164E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17" r="6057"/>
          <a:stretch>
            <a:fillRect/>
          </a:stretch>
        </p:blipFill>
        <p:spPr>
          <a:xfrm>
            <a:off x="4265122" y="1700823"/>
            <a:ext cx="2978884" cy="1794239"/>
          </a:xfrm>
          <a:prstGeom prst="rect">
            <a:avLst/>
          </a:prstGeom>
        </p:spPr>
      </p:pic>
      <p:sp>
        <p:nvSpPr>
          <p:cNvPr id="34" name="文本框 33">
            <a:extLst>
              <a:ext uri="{FF2B5EF4-FFF2-40B4-BE49-F238E27FC236}">
                <a16:creationId xmlns:a16="http://schemas.microsoft.com/office/drawing/2014/main" id="{5A0BD314-8595-4EAF-9B69-43B4B8861DB4}"/>
              </a:ext>
            </a:extLst>
          </p:cNvPr>
          <p:cNvSpPr txBox="1"/>
          <p:nvPr/>
        </p:nvSpPr>
        <p:spPr>
          <a:xfrm>
            <a:off x="558796" y="3352621"/>
            <a:ext cx="7156454"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7E4381"/>
                </a:solidFill>
              </a:rPr>
              <a:t>小值突变</a:t>
            </a:r>
            <a:r>
              <a:rPr lang="zh-CN" altLang="en-US" dirty="0"/>
              <a:t>体现在当预紧力很小时，预紧力的增加会导致同轴度</a:t>
            </a:r>
            <a:r>
              <a:rPr lang="zh-CN" altLang="en-US" b="1" dirty="0">
                <a:solidFill>
                  <a:srgbClr val="7E4381"/>
                </a:solidFill>
              </a:rPr>
              <a:t>突变</a:t>
            </a:r>
            <a:r>
              <a:rPr lang="zh-CN" altLang="en-US" dirty="0"/>
              <a:t>式的增加，在相位倾斜严重时更加明显。</a:t>
            </a:r>
          </a:p>
        </p:txBody>
      </p:sp>
      <p:sp>
        <p:nvSpPr>
          <p:cNvPr id="35" name="文本框 34">
            <a:extLst>
              <a:ext uri="{FF2B5EF4-FFF2-40B4-BE49-F238E27FC236}">
                <a16:creationId xmlns:a16="http://schemas.microsoft.com/office/drawing/2014/main" id="{B57924BD-68CF-46AD-A2FC-3DDB2E5FD331}"/>
              </a:ext>
            </a:extLst>
          </p:cNvPr>
          <p:cNvSpPr txBox="1"/>
          <p:nvPr/>
        </p:nvSpPr>
        <p:spPr>
          <a:xfrm>
            <a:off x="558795" y="4149720"/>
            <a:ext cx="7153117" cy="923330"/>
          </a:xfrm>
          <a:prstGeom prst="rect">
            <a:avLst/>
          </a:prstGeom>
          <a:noFill/>
        </p:spPr>
        <p:txBody>
          <a:bodyPr wrap="square">
            <a:spAutoFit/>
          </a:bodyPr>
          <a:lstStyle/>
          <a:p>
            <a:pPr marL="285750" indent="-285750">
              <a:buFont typeface="Wingdings" panose="05000000000000000000" pitchFamily="2" charset="2"/>
              <a:buChar char="p"/>
            </a:pPr>
            <a:r>
              <a:rPr lang="zh-CN" altLang="en-US" b="1" dirty="0">
                <a:solidFill>
                  <a:srgbClr val="7E4381"/>
                </a:solidFill>
              </a:rPr>
              <a:t>边界死亡</a:t>
            </a:r>
            <a:r>
              <a:rPr lang="zh-CN" altLang="en-US" dirty="0"/>
              <a:t>体现在梯度下降的过程中，最终的最优预紧力常常死亡在边界上，这意味着约束范围内的预紧力无法造成法兰较大程度的形变，基本只影响倾斜角度。</a:t>
            </a:r>
          </a:p>
        </p:txBody>
      </p:sp>
      <p:sp>
        <p:nvSpPr>
          <p:cNvPr id="36" name="文本框 35">
            <a:extLst>
              <a:ext uri="{FF2B5EF4-FFF2-40B4-BE49-F238E27FC236}">
                <a16:creationId xmlns:a16="http://schemas.microsoft.com/office/drawing/2014/main" id="{4358D5A0-C2C9-48D9-B1A4-B50C1C9847AA}"/>
              </a:ext>
            </a:extLst>
          </p:cNvPr>
          <p:cNvSpPr txBox="1"/>
          <p:nvPr/>
        </p:nvSpPr>
        <p:spPr>
          <a:xfrm>
            <a:off x="652800" y="5141147"/>
            <a:ext cx="6965105" cy="1015663"/>
          </a:xfrm>
          <a:prstGeom prst="rect">
            <a:avLst/>
          </a:prstGeom>
          <a:noFill/>
          <a:ln w="28575">
            <a:solidFill>
              <a:srgbClr val="7E4381"/>
            </a:solidFill>
          </a:ln>
        </p:spPr>
        <p:txBody>
          <a:bodyPr wrap="square" rtlCol="0">
            <a:spAutoFit/>
          </a:bodyPr>
          <a:lstStyle/>
          <a:p>
            <a:r>
              <a:rPr lang="zh-CN" altLang="en-US" sz="2000" b="1" dirty="0">
                <a:solidFill>
                  <a:srgbClr val="7E4381"/>
                </a:solidFill>
              </a:rPr>
              <a:t>主成分单调和边界死亡意味着我们不再需要迭代最优预紧力，小值突变意味着我们在装配时需要先装配主成分，再依次对位预紧其他螺栓。</a:t>
            </a:r>
          </a:p>
        </p:txBody>
      </p:sp>
      <p:sp>
        <p:nvSpPr>
          <p:cNvPr id="37" name="文本框 36">
            <a:extLst>
              <a:ext uri="{FF2B5EF4-FFF2-40B4-BE49-F238E27FC236}">
                <a16:creationId xmlns:a16="http://schemas.microsoft.com/office/drawing/2014/main" id="{1E5F884D-311F-441B-A626-CEDD239B92CF}"/>
              </a:ext>
            </a:extLst>
          </p:cNvPr>
          <p:cNvSpPr txBox="1"/>
          <p:nvPr/>
        </p:nvSpPr>
        <p:spPr>
          <a:xfrm>
            <a:off x="1983079" y="6322042"/>
            <a:ext cx="7447706" cy="400110"/>
          </a:xfrm>
          <a:prstGeom prst="rect">
            <a:avLst/>
          </a:prstGeom>
          <a:noFill/>
          <a:ln w="28575">
            <a:solidFill>
              <a:srgbClr val="FF0000"/>
            </a:solidFill>
          </a:ln>
        </p:spPr>
        <p:txBody>
          <a:bodyPr wrap="square" rtlCol="0">
            <a:spAutoFit/>
          </a:bodyPr>
          <a:lstStyle/>
          <a:p>
            <a:r>
              <a:rPr lang="zh-CN" altLang="en-US" sz="2000" b="1" dirty="0">
                <a:solidFill>
                  <a:srgbClr val="FF0000"/>
                </a:solidFill>
              </a:rPr>
              <a:t>综上，对于该问题，我们不再需要从建模到有限元分析的全过程</a:t>
            </a:r>
          </a:p>
        </p:txBody>
      </p:sp>
      <p:cxnSp>
        <p:nvCxnSpPr>
          <p:cNvPr id="38" name="直接连接符 37">
            <a:extLst>
              <a:ext uri="{FF2B5EF4-FFF2-40B4-BE49-F238E27FC236}">
                <a16:creationId xmlns:a16="http://schemas.microsoft.com/office/drawing/2014/main" id="{28ED8C6B-5493-46B9-BCCE-3EC801284F52}"/>
              </a:ext>
            </a:extLst>
          </p:cNvPr>
          <p:cNvCxnSpPr/>
          <p:nvPr/>
        </p:nvCxnSpPr>
        <p:spPr>
          <a:xfrm>
            <a:off x="9602186" y="2601125"/>
            <a:ext cx="1866900" cy="419404"/>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006309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P spid="32" grpId="0"/>
      <p:bldP spid="34" grpId="0"/>
      <p:bldP spid="35" grpId="0"/>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A5F35-DEBE-4913-9ADE-33C0BFE32E17}"/>
              </a:ext>
            </a:extLst>
          </p:cNvPr>
          <p:cNvSpPr>
            <a:spLocks noGrp="1"/>
          </p:cNvSpPr>
          <p:nvPr>
            <p:ph type="title"/>
          </p:nvPr>
        </p:nvSpPr>
        <p:spPr/>
        <p:txBody>
          <a:bodyPr/>
          <a:lstStyle/>
          <a:p>
            <a:r>
              <a:rPr lang="zh-CN" altLang="en-US" dirty="0"/>
              <a:t>我们为什么做分析</a:t>
            </a:r>
          </a:p>
        </p:txBody>
      </p:sp>
      <p:sp>
        <p:nvSpPr>
          <p:cNvPr id="6" name="文本框 5">
            <a:extLst>
              <a:ext uri="{FF2B5EF4-FFF2-40B4-BE49-F238E27FC236}">
                <a16:creationId xmlns:a16="http://schemas.microsoft.com/office/drawing/2014/main" id="{1BD2796A-D8B4-4915-864D-ECE6C3A58953}"/>
              </a:ext>
            </a:extLst>
          </p:cNvPr>
          <p:cNvSpPr txBox="1"/>
          <p:nvPr/>
        </p:nvSpPr>
        <p:spPr>
          <a:xfrm>
            <a:off x="4226036" y="1400174"/>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7" name="文本框 6">
            <a:extLst>
              <a:ext uri="{FF2B5EF4-FFF2-40B4-BE49-F238E27FC236}">
                <a16:creationId xmlns:a16="http://schemas.microsoft.com/office/drawing/2014/main" id="{2E7A573E-9E26-4FE0-8CBC-3E34CB1F68D5}"/>
              </a:ext>
            </a:extLst>
          </p:cNvPr>
          <p:cNvSpPr txBox="1"/>
          <p:nvPr/>
        </p:nvSpPr>
        <p:spPr>
          <a:xfrm>
            <a:off x="4226036" y="1981199"/>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8" name="文本框 7">
            <a:extLst>
              <a:ext uri="{FF2B5EF4-FFF2-40B4-BE49-F238E27FC236}">
                <a16:creationId xmlns:a16="http://schemas.microsoft.com/office/drawing/2014/main" id="{56789DEF-F39F-4448-B889-2BB5F29BBBA2}"/>
              </a:ext>
            </a:extLst>
          </p:cNvPr>
          <p:cNvSpPr txBox="1"/>
          <p:nvPr/>
        </p:nvSpPr>
        <p:spPr>
          <a:xfrm>
            <a:off x="4226035" y="2562224"/>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sp>
        <p:nvSpPr>
          <p:cNvPr id="9" name="文本框 8">
            <a:extLst>
              <a:ext uri="{FF2B5EF4-FFF2-40B4-BE49-F238E27FC236}">
                <a16:creationId xmlns:a16="http://schemas.microsoft.com/office/drawing/2014/main" id="{C31E0F17-628A-444C-9652-362E40D7C463}"/>
              </a:ext>
            </a:extLst>
          </p:cNvPr>
          <p:cNvSpPr txBox="1"/>
          <p:nvPr/>
        </p:nvSpPr>
        <p:spPr>
          <a:xfrm>
            <a:off x="4226033" y="3404062"/>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选择相位</a:t>
            </a:r>
            <a:endParaRPr lang="en-US" altLang="zh-CN" dirty="0"/>
          </a:p>
        </p:txBody>
      </p:sp>
      <p:sp>
        <p:nvSpPr>
          <p:cNvPr id="10" name="文本框 9">
            <a:extLst>
              <a:ext uri="{FF2B5EF4-FFF2-40B4-BE49-F238E27FC236}">
                <a16:creationId xmlns:a16="http://schemas.microsoft.com/office/drawing/2014/main" id="{5F40760E-D8EF-441D-B5CB-7A6E0FB93637}"/>
              </a:ext>
            </a:extLst>
          </p:cNvPr>
          <p:cNvSpPr txBox="1"/>
          <p:nvPr/>
        </p:nvSpPr>
        <p:spPr>
          <a:xfrm>
            <a:off x="4226032" y="3985087"/>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选择预紧力</a:t>
            </a:r>
            <a:endParaRPr lang="en-US" altLang="zh-CN" dirty="0"/>
          </a:p>
        </p:txBody>
      </p:sp>
      <p:sp>
        <p:nvSpPr>
          <p:cNvPr id="11" name="文本框 10">
            <a:extLst>
              <a:ext uri="{FF2B5EF4-FFF2-40B4-BE49-F238E27FC236}">
                <a16:creationId xmlns:a16="http://schemas.microsoft.com/office/drawing/2014/main" id="{8032E5DB-7323-448C-8D75-F80D1932885B}"/>
              </a:ext>
            </a:extLst>
          </p:cNvPr>
          <p:cNvSpPr txBox="1"/>
          <p:nvPr/>
        </p:nvSpPr>
        <p:spPr>
          <a:xfrm>
            <a:off x="4226034" y="4886324"/>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12" name="直接箭头连接符 11">
            <a:extLst>
              <a:ext uri="{FF2B5EF4-FFF2-40B4-BE49-F238E27FC236}">
                <a16:creationId xmlns:a16="http://schemas.microsoft.com/office/drawing/2014/main" id="{825C3D92-0B46-4217-A299-E50FAFDDD53A}"/>
              </a:ext>
            </a:extLst>
          </p:cNvPr>
          <p:cNvCxnSpPr>
            <a:stCxn id="6" idx="2"/>
            <a:endCxn id="7" idx="0"/>
          </p:cNvCxnSpPr>
          <p:nvPr/>
        </p:nvCxnSpPr>
        <p:spPr>
          <a:xfrm>
            <a:off x="4951127" y="1808797"/>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926E0E7A-4C7B-48A2-A5CE-AA346642A967}"/>
              </a:ext>
            </a:extLst>
          </p:cNvPr>
          <p:cNvCxnSpPr/>
          <p:nvPr/>
        </p:nvCxnSpPr>
        <p:spPr>
          <a:xfrm>
            <a:off x="4951127" y="2389822"/>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4" name="直接箭头连接符 13">
            <a:extLst>
              <a:ext uri="{FF2B5EF4-FFF2-40B4-BE49-F238E27FC236}">
                <a16:creationId xmlns:a16="http://schemas.microsoft.com/office/drawing/2014/main" id="{BF01472B-E319-47DA-BC09-9D3DC2B68D63}"/>
              </a:ext>
            </a:extLst>
          </p:cNvPr>
          <p:cNvCxnSpPr>
            <a:cxnSpLocks/>
            <a:stCxn id="8" idx="2"/>
            <a:endCxn id="9" idx="0"/>
          </p:cNvCxnSpPr>
          <p:nvPr/>
        </p:nvCxnSpPr>
        <p:spPr>
          <a:xfrm flipH="1">
            <a:off x="4951124" y="2970847"/>
            <a:ext cx="2" cy="433215"/>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5" name="直接箭头连接符 14">
            <a:extLst>
              <a:ext uri="{FF2B5EF4-FFF2-40B4-BE49-F238E27FC236}">
                <a16:creationId xmlns:a16="http://schemas.microsoft.com/office/drawing/2014/main" id="{A766F911-69A5-4BD3-B690-58CE044D831E}"/>
              </a:ext>
            </a:extLst>
          </p:cNvPr>
          <p:cNvCxnSpPr>
            <a:cxnSpLocks/>
            <a:stCxn id="9" idx="2"/>
            <a:endCxn id="10" idx="0"/>
          </p:cNvCxnSpPr>
          <p:nvPr/>
        </p:nvCxnSpPr>
        <p:spPr>
          <a:xfrm flipH="1">
            <a:off x="4951123" y="3812685"/>
            <a:ext cx="1"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6" name="直接箭头连接符 15">
            <a:extLst>
              <a:ext uri="{FF2B5EF4-FFF2-40B4-BE49-F238E27FC236}">
                <a16:creationId xmlns:a16="http://schemas.microsoft.com/office/drawing/2014/main" id="{AEB6049D-4827-47D0-9026-15A1BCD267C9}"/>
              </a:ext>
            </a:extLst>
          </p:cNvPr>
          <p:cNvCxnSpPr>
            <a:cxnSpLocks/>
            <a:stCxn id="10" idx="2"/>
            <a:endCxn id="11" idx="0"/>
          </p:cNvCxnSpPr>
          <p:nvPr/>
        </p:nvCxnSpPr>
        <p:spPr>
          <a:xfrm>
            <a:off x="4951123" y="4393710"/>
            <a:ext cx="2" cy="492614"/>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7" name="直接连接符 16">
            <a:extLst>
              <a:ext uri="{FF2B5EF4-FFF2-40B4-BE49-F238E27FC236}">
                <a16:creationId xmlns:a16="http://schemas.microsoft.com/office/drawing/2014/main" id="{6715297B-8439-4418-B97E-ED7D073EB244}"/>
              </a:ext>
            </a:extLst>
          </p:cNvPr>
          <p:cNvCxnSpPr/>
          <p:nvPr/>
        </p:nvCxnSpPr>
        <p:spPr>
          <a:xfrm>
            <a:off x="4951122" y="4640017"/>
            <a:ext cx="1427405" cy="0"/>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8" name="直接连接符 17">
            <a:extLst>
              <a:ext uri="{FF2B5EF4-FFF2-40B4-BE49-F238E27FC236}">
                <a16:creationId xmlns:a16="http://schemas.microsoft.com/office/drawing/2014/main" id="{0B47D466-D576-42BD-B781-EE98AF121E9B}"/>
              </a:ext>
            </a:extLst>
          </p:cNvPr>
          <p:cNvCxnSpPr/>
          <p:nvPr/>
        </p:nvCxnSpPr>
        <p:spPr>
          <a:xfrm flipV="1">
            <a:off x="6378527" y="3187454"/>
            <a:ext cx="0" cy="1452563"/>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9" name="直接箭头连接符 18">
            <a:extLst>
              <a:ext uri="{FF2B5EF4-FFF2-40B4-BE49-F238E27FC236}">
                <a16:creationId xmlns:a16="http://schemas.microsoft.com/office/drawing/2014/main" id="{6991FD54-2345-4449-BEC9-44138A34E78A}"/>
              </a:ext>
            </a:extLst>
          </p:cNvPr>
          <p:cNvCxnSpPr/>
          <p:nvPr/>
        </p:nvCxnSpPr>
        <p:spPr>
          <a:xfrm flipH="1">
            <a:off x="4951122" y="3187454"/>
            <a:ext cx="1427405" cy="0"/>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20" name="文本框 19">
            <a:extLst>
              <a:ext uri="{FF2B5EF4-FFF2-40B4-BE49-F238E27FC236}">
                <a16:creationId xmlns:a16="http://schemas.microsoft.com/office/drawing/2014/main" id="{8F56F0A6-5BF3-4708-86A3-4AF0BEAF8A2E}"/>
              </a:ext>
            </a:extLst>
          </p:cNvPr>
          <p:cNvSpPr txBox="1"/>
          <p:nvPr/>
        </p:nvSpPr>
        <p:spPr>
          <a:xfrm>
            <a:off x="8879334" y="1400174"/>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21" name="文本框 20">
            <a:extLst>
              <a:ext uri="{FF2B5EF4-FFF2-40B4-BE49-F238E27FC236}">
                <a16:creationId xmlns:a16="http://schemas.microsoft.com/office/drawing/2014/main" id="{2752861B-649E-46E4-9416-4614934F6CAB}"/>
              </a:ext>
            </a:extLst>
          </p:cNvPr>
          <p:cNvSpPr txBox="1"/>
          <p:nvPr/>
        </p:nvSpPr>
        <p:spPr>
          <a:xfrm>
            <a:off x="8879334" y="1981199"/>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22" name="文本框 21">
            <a:extLst>
              <a:ext uri="{FF2B5EF4-FFF2-40B4-BE49-F238E27FC236}">
                <a16:creationId xmlns:a16="http://schemas.microsoft.com/office/drawing/2014/main" id="{581A0FE5-DF57-44BA-9F3C-48947AE2C8F6}"/>
              </a:ext>
            </a:extLst>
          </p:cNvPr>
          <p:cNvSpPr txBox="1"/>
          <p:nvPr/>
        </p:nvSpPr>
        <p:spPr>
          <a:xfrm>
            <a:off x="8879333" y="2562224"/>
            <a:ext cx="1450181" cy="40862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sp>
        <p:nvSpPr>
          <p:cNvPr id="23" name="文本框 22">
            <a:extLst>
              <a:ext uri="{FF2B5EF4-FFF2-40B4-BE49-F238E27FC236}">
                <a16:creationId xmlns:a16="http://schemas.microsoft.com/office/drawing/2014/main" id="{9DB49D4D-5147-4885-9521-43FB2FF4F68C}"/>
              </a:ext>
            </a:extLst>
          </p:cNvPr>
          <p:cNvSpPr txBox="1"/>
          <p:nvPr/>
        </p:nvSpPr>
        <p:spPr>
          <a:xfrm>
            <a:off x="8879331" y="3404062"/>
            <a:ext cx="1450181" cy="40862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选择相位</a:t>
            </a:r>
            <a:endParaRPr lang="en-US" altLang="zh-CN" dirty="0"/>
          </a:p>
        </p:txBody>
      </p:sp>
      <p:sp>
        <p:nvSpPr>
          <p:cNvPr id="24" name="文本框 23">
            <a:extLst>
              <a:ext uri="{FF2B5EF4-FFF2-40B4-BE49-F238E27FC236}">
                <a16:creationId xmlns:a16="http://schemas.microsoft.com/office/drawing/2014/main" id="{E6C2DD9B-B679-4F73-99C1-FEECAAD06845}"/>
              </a:ext>
            </a:extLst>
          </p:cNvPr>
          <p:cNvSpPr txBox="1"/>
          <p:nvPr/>
        </p:nvSpPr>
        <p:spPr>
          <a:xfrm>
            <a:off x="8879330" y="3985087"/>
            <a:ext cx="1450181" cy="40862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选择预紧力</a:t>
            </a:r>
            <a:endParaRPr lang="en-US" altLang="zh-CN" dirty="0"/>
          </a:p>
        </p:txBody>
      </p:sp>
      <p:sp>
        <p:nvSpPr>
          <p:cNvPr id="25" name="文本框 24">
            <a:extLst>
              <a:ext uri="{FF2B5EF4-FFF2-40B4-BE49-F238E27FC236}">
                <a16:creationId xmlns:a16="http://schemas.microsoft.com/office/drawing/2014/main" id="{BC2F229A-6CD5-4AA5-B3BE-0F961B787592}"/>
              </a:ext>
            </a:extLst>
          </p:cNvPr>
          <p:cNvSpPr txBox="1"/>
          <p:nvPr/>
        </p:nvSpPr>
        <p:spPr>
          <a:xfrm>
            <a:off x="8879332" y="4886324"/>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26" name="直接箭头连接符 25">
            <a:extLst>
              <a:ext uri="{FF2B5EF4-FFF2-40B4-BE49-F238E27FC236}">
                <a16:creationId xmlns:a16="http://schemas.microsoft.com/office/drawing/2014/main" id="{016AF065-F44C-4692-9ACA-F3753A361113}"/>
              </a:ext>
            </a:extLst>
          </p:cNvPr>
          <p:cNvCxnSpPr>
            <a:stCxn id="20" idx="2"/>
            <a:endCxn id="21" idx="0"/>
          </p:cNvCxnSpPr>
          <p:nvPr/>
        </p:nvCxnSpPr>
        <p:spPr>
          <a:xfrm>
            <a:off x="9604425" y="1808797"/>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27" name="直接箭头连接符 26">
            <a:extLst>
              <a:ext uri="{FF2B5EF4-FFF2-40B4-BE49-F238E27FC236}">
                <a16:creationId xmlns:a16="http://schemas.microsoft.com/office/drawing/2014/main" id="{C2249C7C-3CCF-4B46-9B7C-470D0BF6E2B7}"/>
              </a:ext>
            </a:extLst>
          </p:cNvPr>
          <p:cNvCxnSpPr/>
          <p:nvPr/>
        </p:nvCxnSpPr>
        <p:spPr>
          <a:xfrm>
            <a:off x="9604425" y="2389822"/>
            <a:ext cx="0" cy="172402"/>
          </a:xfrm>
          <a:prstGeom prst="straightConnector1">
            <a:avLst/>
          </a:prstGeom>
          <a:ln w="28575">
            <a:solidFill>
              <a:schemeClr val="accent5">
                <a:lumMod val="40000"/>
                <a:lumOff val="6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a:extLst>
              <a:ext uri="{FF2B5EF4-FFF2-40B4-BE49-F238E27FC236}">
                <a16:creationId xmlns:a16="http://schemas.microsoft.com/office/drawing/2014/main" id="{2B078BE7-A7AB-4886-8EFC-AC0B327C9E63}"/>
              </a:ext>
            </a:extLst>
          </p:cNvPr>
          <p:cNvCxnSpPr>
            <a:cxnSpLocks/>
            <a:stCxn id="22" idx="2"/>
            <a:endCxn id="23" idx="0"/>
          </p:cNvCxnSpPr>
          <p:nvPr/>
        </p:nvCxnSpPr>
        <p:spPr>
          <a:xfrm flipH="1">
            <a:off x="9604422" y="2970847"/>
            <a:ext cx="2" cy="433215"/>
          </a:xfrm>
          <a:prstGeom prst="straightConnector1">
            <a:avLst/>
          </a:prstGeom>
          <a:ln w="28575">
            <a:solidFill>
              <a:schemeClr val="accent5">
                <a:lumMod val="40000"/>
                <a:lumOff val="6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a:extLst>
              <a:ext uri="{FF2B5EF4-FFF2-40B4-BE49-F238E27FC236}">
                <a16:creationId xmlns:a16="http://schemas.microsoft.com/office/drawing/2014/main" id="{D57A642A-5749-4146-94C2-2AA309B2CA49}"/>
              </a:ext>
            </a:extLst>
          </p:cNvPr>
          <p:cNvCxnSpPr>
            <a:cxnSpLocks/>
            <a:stCxn id="23" idx="2"/>
            <a:endCxn id="24" idx="0"/>
          </p:cNvCxnSpPr>
          <p:nvPr/>
        </p:nvCxnSpPr>
        <p:spPr>
          <a:xfrm flipH="1">
            <a:off x="9604421" y="3812685"/>
            <a:ext cx="1" cy="172402"/>
          </a:xfrm>
          <a:prstGeom prst="straightConnector1">
            <a:avLst/>
          </a:prstGeom>
          <a:ln w="28575">
            <a:solidFill>
              <a:schemeClr val="accent5">
                <a:lumMod val="40000"/>
                <a:lumOff val="6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a:extLst>
              <a:ext uri="{FF2B5EF4-FFF2-40B4-BE49-F238E27FC236}">
                <a16:creationId xmlns:a16="http://schemas.microsoft.com/office/drawing/2014/main" id="{79A2E3C9-B689-4C99-A261-8D297901D749}"/>
              </a:ext>
            </a:extLst>
          </p:cNvPr>
          <p:cNvCxnSpPr>
            <a:cxnSpLocks/>
            <a:stCxn id="24" idx="2"/>
            <a:endCxn id="25" idx="0"/>
          </p:cNvCxnSpPr>
          <p:nvPr/>
        </p:nvCxnSpPr>
        <p:spPr>
          <a:xfrm>
            <a:off x="9604421" y="4393710"/>
            <a:ext cx="2" cy="492614"/>
          </a:xfrm>
          <a:prstGeom prst="straightConnector1">
            <a:avLst/>
          </a:prstGeom>
          <a:ln w="28575">
            <a:solidFill>
              <a:schemeClr val="accent5">
                <a:lumMod val="40000"/>
                <a:lumOff val="6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1" name="直接连接符 30">
            <a:extLst>
              <a:ext uri="{FF2B5EF4-FFF2-40B4-BE49-F238E27FC236}">
                <a16:creationId xmlns:a16="http://schemas.microsoft.com/office/drawing/2014/main" id="{2F7E4EEE-DA8F-44E6-B51F-0A1F8BEF9345}"/>
              </a:ext>
            </a:extLst>
          </p:cNvPr>
          <p:cNvCxnSpPr/>
          <p:nvPr/>
        </p:nvCxnSpPr>
        <p:spPr>
          <a:xfrm>
            <a:off x="9604420" y="4640017"/>
            <a:ext cx="1427405" cy="0"/>
          </a:xfrm>
          <a:prstGeom prst="line">
            <a:avLst/>
          </a:prstGeom>
          <a:ln w="28575">
            <a:solidFill>
              <a:schemeClr val="accent5">
                <a:lumMod val="40000"/>
                <a:lumOff val="6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2" name="直接连接符 31">
            <a:extLst>
              <a:ext uri="{FF2B5EF4-FFF2-40B4-BE49-F238E27FC236}">
                <a16:creationId xmlns:a16="http://schemas.microsoft.com/office/drawing/2014/main" id="{BC89D8E0-9FBF-430B-80FC-E4A189E64B17}"/>
              </a:ext>
            </a:extLst>
          </p:cNvPr>
          <p:cNvCxnSpPr/>
          <p:nvPr/>
        </p:nvCxnSpPr>
        <p:spPr>
          <a:xfrm flipV="1">
            <a:off x="11031825" y="3187454"/>
            <a:ext cx="0" cy="1452563"/>
          </a:xfrm>
          <a:prstGeom prst="line">
            <a:avLst/>
          </a:prstGeom>
          <a:ln w="28575">
            <a:solidFill>
              <a:schemeClr val="accent5">
                <a:lumMod val="40000"/>
                <a:lumOff val="6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接箭头连接符 32">
            <a:extLst>
              <a:ext uri="{FF2B5EF4-FFF2-40B4-BE49-F238E27FC236}">
                <a16:creationId xmlns:a16="http://schemas.microsoft.com/office/drawing/2014/main" id="{5FC9D054-169D-4E11-B47F-300B5017A083}"/>
              </a:ext>
            </a:extLst>
          </p:cNvPr>
          <p:cNvCxnSpPr/>
          <p:nvPr/>
        </p:nvCxnSpPr>
        <p:spPr>
          <a:xfrm flipH="1">
            <a:off x="9604420" y="3187454"/>
            <a:ext cx="1427405" cy="0"/>
          </a:xfrm>
          <a:prstGeom prst="straightConnector1">
            <a:avLst/>
          </a:prstGeom>
          <a:ln w="28575">
            <a:solidFill>
              <a:schemeClr val="accent5">
                <a:lumMod val="40000"/>
                <a:lumOff val="6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4" name="文本框 33">
            <a:extLst>
              <a:ext uri="{FF2B5EF4-FFF2-40B4-BE49-F238E27FC236}">
                <a16:creationId xmlns:a16="http://schemas.microsoft.com/office/drawing/2014/main" id="{63B31CB1-EB0E-4A41-A4A1-99F7EAA6541D}"/>
              </a:ext>
            </a:extLst>
          </p:cNvPr>
          <p:cNvSpPr txBox="1"/>
          <p:nvPr/>
        </p:nvSpPr>
        <p:spPr>
          <a:xfrm>
            <a:off x="8207960" y="2937468"/>
            <a:ext cx="486449" cy="124676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最优估计</a:t>
            </a:r>
          </a:p>
        </p:txBody>
      </p:sp>
      <p:cxnSp>
        <p:nvCxnSpPr>
          <p:cNvPr id="35" name="连接符: 肘形 34">
            <a:extLst>
              <a:ext uri="{FF2B5EF4-FFF2-40B4-BE49-F238E27FC236}">
                <a16:creationId xmlns:a16="http://schemas.microsoft.com/office/drawing/2014/main" id="{27FF8E15-4341-48DB-A9B0-96A177B9E24D}"/>
              </a:ext>
            </a:extLst>
          </p:cNvPr>
          <p:cNvCxnSpPr>
            <a:stCxn id="21" idx="1"/>
            <a:endCxn id="34" idx="0"/>
          </p:cNvCxnSpPr>
          <p:nvPr/>
        </p:nvCxnSpPr>
        <p:spPr>
          <a:xfrm rot="10800000" flipV="1">
            <a:off x="8451186" y="2185510"/>
            <a:ext cx="428149" cy="751957"/>
          </a:xfrm>
          <a:prstGeom prst="bentConnector2">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36" name="连接符: 肘形 35">
            <a:extLst>
              <a:ext uri="{FF2B5EF4-FFF2-40B4-BE49-F238E27FC236}">
                <a16:creationId xmlns:a16="http://schemas.microsoft.com/office/drawing/2014/main" id="{2906C4F7-3959-474E-BE56-FAE802B30E32}"/>
              </a:ext>
            </a:extLst>
          </p:cNvPr>
          <p:cNvCxnSpPr>
            <a:stCxn id="34" idx="2"/>
            <a:endCxn id="25" idx="1"/>
          </p:cNvCxnSpPr>
          <p:nvPr/>
        </p:nvCxnSpPr>
        <p:spPr>
          <a:xfrm rot="16200000" flipH="1">
            <a:off x="8212056" y="4423359"/>
            <a:ext cx="906405" cy="428147"/>
          </a:xfrm>
          <a:prstGeom prst="bentConnector2">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37" name="文本框 36">
            <a:extLst>
              <a:ext uri="{FF2B5EF4-FFF2-40B4-BE49-F238E27FC236}">
                <a16:creationId xmlns:a16="http://schemas.microsoft.com/office/drawing/2014/main" id="{0C757F3C-9EB9-49BE-AD0A-7D73A30DCCC8}"/>
              </a:ext>
            </a:extLst>
          </p:cNvPr>
          <p:cNvSpPr txBox="1"/>
          <p:nvPr/>
        </p:nvSpPr>
        <p:spPr>
          <a:xfrm>
            <a:off x="6420778" y="3436823"/>
            <a:ext cx="521310" cy="830997"/>
          </a:xfrm>
          <a:prstGeom prst="rect">
            <a:avLst/>
          </a:prstGeom>
          <a:solidFill>
            <a:schemeClr val="accent4">
              <a:lumMod val="40000"/>
              <a:lumOff val="60000"/>
            </a:schemeClr>
          </a:solidFill>
        </p:spPr>
        <p:txBody>
          <a:bodyPr wrap="square" rtlCol="0">
            <a:spAutoFit/>
          </a:bodyPr>
          <a:lstStyle/>
          <a:p>
            <a:r>
              <a:rPr lang="zh-CN" altLang="en-US" sz="2400" dirty="0"/>
              <a:t>迭代</a:t>
            </a:r>
          </a:p>
        </p:txBody>
      </p:sp>
      <p:sp>
        <p:nvSpPr>
          <p:cNvPr id="38" name="文本框 37">
            <a:extLst>
              <a:ext uri="{FF2B5EF4-FFF2-40B4-BE49-F238E27FC236}">
                <a16:creationId xmlns:a16="http://schemas.microsoft.com/office/drawing/2014/main" id="{DFFA2356-B8FB-4436-9C60-1582D0F73B25}"/>
              </a:ext>
            </a:extLst>
          </p:cNvPr>
          <p:cNvSpPr txBox="1"/>
          <p:nvPr/>
        </p:nvSpPr>
        <p:spPr>
          <a:xfrm>
            <a:off x="11031823" y="3425493"/>
            <a:ext cx="521310" cy="830997"/>
          </a:xfrm>
          <a:prstGeom prst="rect">
            <a:avLst/>
          </a:prstGeom>
          <a:noFill/>
        </p:spPr>
        <p:txBody>
          <a:bodyPr wrap="square" rtlCol="0">
            <a:spAutoFit/>
          </a:bodyPr>
          <a:lstStyle/>
          <a:p>
            <a:r>
              <a:rPr lang="zh-CN" altLang="en-US" sz="2400" dirty="0">
                <a:solidFill>
                  <a:schemeClr val="bg1">
                    <a:lumMod val="75000"/>
                  </a:schemeClr>
                </a:solidFill>
              </a:rPr>
              <a:t>迭代</a:t>
            </a:r>
          </a:p>
        </p:txBody>
      </p:sp>
      <p:sp>
        <p:nvSpPr>
          <p:cNvPr id="39" name="文本框 38">
            <a:extLst>
              <a:ext uri="{FF2B5EF4-FFF2-40B4-BE49-F238E27FC236}">
                <a16:creationId xmlns:a16="http://schemas.microsoft.com/office/drawing/2014/main" id="{8F9D5BA3-47D0-49E2-A04A-C54B13FB4411}"/>
              </a:ext>
            </a:extLst>
          </p:cNvPr>
          <p:cNvSpPr txBox="1"/>
          <p:nvPr/>
        </p:nvSpPr>
        <p:spPr>
          <a:xfrm>
            <a:off x="1137396" y="1400174"/>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40" name="文本框 39">
            <a:extLst>
              <a:ext uri="{FF2B5EF4-FFF2-40B4-BE49-F238E27FC236}">
                <a16:creationId xmlns:a16="http://schemas.microsoft.com/office/drawing/2014/main" id="{759731D3-2ED1-48E1-81D3-286A3250F649}"/>
              </a:ext>
            </a:extLst>
          </p:cNvPr>
          <p:cNvSpPr txBox="1"/>
          <p:nvPr/>
        </p:nvSpPr>
        <p:spPr>
          <a:xfrm>
            <a:off x="1137394" y="4886324"/>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41" name="直接箭头连接符 40">
            <a:extLst>
              <a:ext uri="{FF2B5EF4-FFF2-40B4-BE49-F238E27FC236}">
                <a16:creationId xmlns:a16="http://schemas.microsoft.com/office/drawing/2014/main" id="{5F38C6A1-B9EE-4A28-8B16-5A1ACADE25C2}"/>
              </a:ext>
            </a:extLst>
          </p:cNvPr>
          <p:cNvCxnSpPr>
            <a:stCxn id="39" idx="2"/>
            <a:endCxn id="40" idx="0"/>
          </p:cNvCxnSpPr>
          <p:nvPr/>
        </p:nvCxnSpPr>
        <p:spPr>
          <a:xfrm flipH="1">
            <a:off x="1862485" y="1808797"/>
            <a:ext cx="2" cy="3077527"/>
          </a:xfrm>
          <a:prstGeom prst="straightConnector1">
            <a:avLst/>
          </a:prstGeom>
          <a:ln w="28575">
            <a:prstDash val="lgDash"/>
            <a:tailEnd type="triangle"/>
          </a:ln>
        </p:spPr>
        <p:style>
          <a:lnRef idx="3">
            <a:schemeClr val="accent5"/>
          </a:lnRef>
          <a:fillRef idx="0">
            <a:schemeClr val="accent5"/>
          </a:fillRef>
          <a:effectRef idx="2">
            <a:schemeClr val="accent5"/>
          </a:effectRef>
          <a:fontRef idx="minor">
            <a:schemeClr val="tx1"/>
          </a:fontRef>
        </p:style>
      </p:cxnSp>
      <p:sp>
        <p:nvSpPr>
          <p:cNvPr id="42" name="箭头: 右 41">
            <a:extLst>
              <a:ext uri="{FF2B5EF4-FFF2-40B4-BE49-F238E27FC236}">
                <a16:creationId xmlns:a16="http://schemas.microsoft.com/office/drawing/2014/main" id="{8E1871BD-5E56-461D-B36F-3241751C34B7}"/>
              </a:ext>
            </a:extLst>
          </p:cNvPr>
          <p:cNvSpPr/>
          <p:nvPr/>
        </p:nvSpPr>
        <p:spPr>
          <a:xfrm>
            <a:off x="3098157" y="2042472"/>
            <a:ext cx="450846"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AB88C789-5ED8-4006-B3A3-C6A6A52F9359}"/>
              </a:ext>
            </a:extLst>
          </p:cNvPr>
          <p:cNvSpPr/>
          <p:nvPr/>
        </p:nvSpPr>
        <p:spPr>
          <a:xfrm>
            <a:off x="3092391" y="3001784"/>
            <a:ext cx="450846"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0E9DE9F9-F312-4269-A3BB-CFEC7CA7DAA8}"/>
              </a:ext>
            </a:extLst>
          </p:cNvPr>
          <p:cNvSpPr/>
          <p:nvPr/>
        </p:nvSpPr>
        <p:spPr>
          <a:xfrm>
            <a:off x="3098151" y="4109070"/>
            <a:ext cx="450846"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FEA30EAD-0CC4-453B-8B5E-9CD28DC2BE04}"/>
              </a:ext>
            </a:extLst>
          </p:cNvPr>
          <p:cNvSpPr/>
          <p:nvPr/>
        </p:nvSpPr>
        <p:spPr>
          <a:xfrm>
            <a:off x="7052187" y="2042472"/>
            <a:ext cx="450846"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BC405B10-6281-4274-8FE3-C2AA347ABB7B}"/>
              </a:ext>
            </a:extLst>
          </p:cNvPr>
          <p:cNvSpPr/>
          <p:nvPr/>
        </p:nvSpPr>
        <p:spPr>
          <a:xfrm>
            <a:off x="7046421" y="3001784"/>
            <a:ext cx="450846"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4A163124-04D9-4821-938A-914FF98ACB94}"/>
              </a:ext>
            </a:extLst>
          </p:cNvPr>
          <p:cNvSpPr/>
          <p:nvPr/>
        </p:nvSpPr>
        <p:spPr>
          <a:xfrm>
            <a:off x="7052181" y="4109070"/>
            <a:ext cx="450846"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C9DD343E-84DB-441C-9120-0CA8042A302A}"/>
              </a:ext>
            </a:extLst>
          </p:cNvPr>
          <p:cNvSpPr txBox="1"/>
          <p:nvPr/>
        </p:nvSpPr>
        <p:spPr>
          <a:xfrm>
            <a:off x="1137394" y="5530850"/>
            <a:ext cx="1450181" cy="461665"/>
          </a:xfrm>
          <a:prstGeom prst="rect">
            <a:avLst/>
          </a:prstGeom>
          <a:noFill/>
        </p:spPr>
        <p:txBody>
          <a:bodyPr wrap="square" rtlCol="0">
            <a:spAutoFit/>
          </a:bodyPr>
          <a:lstStyle/>
          <a:p>
            <a:pPr algn="ctr"/>
            <a:r>
              <a:rPr lang="zh-CN" altLang="en-US" sz="2400" dirty="0"/>
              <a:t>问题</a:t>
            </a:r>
          </a:p>
        </p:txBody>
      </p:sp>
      <p:sp>
        <p:nvSpPr>
          <p:cNvPr id="50" name="文本框 49">
            <a:extLst>
              <a:ext uri="{FF2B5EF4-FFF2-40B4-BE49-F238E27FC236}">
                <a16:creationId xmlns:a16="http://schemas.microsoft.com/office/drawing/2014/main" id="{F0F4EF77-2DF6-4820-8A72-69C073578FA7}"/>
              </a:ext>
            </a:extLst>
          </p:cNvPr>
          <p:cNvSpPr txBox="1"/>
          <p:nvPr/>
        </p:nvSpPr>
        <p:spPr>
          <a:xfrm>
            <a:off x="4147294" y="5527310"/>
            <a:ext cx="2399556" cy="461665"/>
          </a:xfrm>
          <a:prstGeom prst="rect">
            <a:avLst/>
          </a:prstGeom>
          <a:noFill/>
        </p:spPr>
        <p:txBody>
          <a:bodyPr wrap="square" rtlCol="0">
            <a:spAutoFit/>
          </a:bodyPr>
          <a:lstStyle/>
          <a:p>
            <a:pPr algn="ctr"/>
            <a:r>
              <a:rPr lang="zh-CN" altLang="en-US" sz="2400" dirty="0"/>
              <a:t>给出问题的答案</a:t>
            </a:r>
          </a:p>
        </p:txBody>
      </p:sp>
      <p:sp>
        <p:nvSpPr>
          <p:cNvPr id="51" name="文本框 50">
            <a:extLst>
              <a:ext uri="{FF2B5EF4-FFF2-40B4-BE49-F238E27FC236}">
                <a16:creationId xmlns:a16="http://schemas.microsoft.com/office/drawing/2014/main" id="{E4EC13F3-2217-44CD-AC8A-BD20D2F1121C}"/>
              </a:ext>
            </a:extLst>
          </p:cNvPr>
          <p:cNvSpPr txBox="1"/>
          <p:nvPr/>
        </p:nvSpPr>
        <p:spPr>
          <a:xfrm>
            <a:off x="8473555" y="5548635"/>
            <a:ext cx="2454795" cy="461665"/>
          </a:xfrm>
          <a:prstGeom prst="rect">
            <a:avLst/>
          </a:prstGeom>
          <a:noFill/>
        </p:spPr>
        <p:txBody>
          <a:bodyPr wrap="square" rtlCol="0">
            <a:spAutoFit/>
          </a:bodyPr>
          <a:lstStyle/>
          <a:p>
            <a:pPr algn="ctr"/>
            <a:r>
              <a:rPr lang="zh-CN" altLang="en-US" sz="2400" dirty="0"/>
              <a:t>给出问题的方法</a:t>
            </a:r>
          </a:p>
        </p:txBody>
      </p:sp>
    </p:spTree>
    <p:extLst>
      <p:ext uri="{BB962C8B-B14F-4D97-AF65-F5344CB8AC3E}">
        <p14:creationId xmlns:p14="http://schemas.microsoft.com/office/powerpoint/2010/main" val="31998318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par>
                                <p:cTn id="29" presetID="16" presetClass="entr" presetSubtype="2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par>
                                <p:cTn id="38" presetID="16" presetClass="entr" presetSubtype="2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inVertical)">
                                      <p:cBhvr>
                                        <p:cTn id="40" dur="500"/>
                                        <p:tgtEl>
                                          <p:spTgt spid="17"/>
                                        </p:tgtEl>
                                      </p:cBhvr>
                                    </p:animEffect>
                                  </p:childTnLst>
                                </p:cTn>
                              </p:par>
                              <p:par>
                                <p:cTn id="41" presetID="16" presetClass="entr" presetSubtype="21"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par>
                                <p:cTn id="44" presetID="16" presetClass="entr" presetSubtype="21"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arn(inVertical)">
                                      <p:cBhvr>
                                        <p:cTn id="46" dur="500"/>
                                        <p:tgtEl>
                                          <p:spTgt spid="19"/>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arn(inVertical)">
                                      <p:cBhvr>
                                        <p:cTn id="49" dur="500"/>
                                        <p:tgtEl>
                                          <p:spTgt spid="3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barn(inVertical)">
                                      <p:cBhvr>
                                        <p:cTn id="52" dur="500"/>
                                        <p:tgtEl>
                                          <p:spTgt spid="42"/>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barn(inVertical)">
                                      <p:cBhvr>
                                        <p:cTn id="55" dur="500"/>
                                        <p:tgtEl>
                                          <p:spTgt spid="4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barn(inVertical)">
                                      <p:cBhvr>
                                        <p:cTn id="58" dur="500"/>
                                        <p:tgtEl>
                                          <p:spTgt spid="4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barn(inVertical)">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barn(inVertical)">
                                      <p:cBhvr>
                                        <p:cTn id="66" dur="500"/>
                                        <p:tgtEl>
                                          <p:spTgt spid="20"/>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arn(inVertical)">
                                      <p:cBhvr>
                                        <p:cTn id="69" dur="500"/>
                                        <p:tgtEl>
                                          <p:spTgt spid="21"/>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arn(inVertical)">
                                      <p:cBhvr>
                                        <p:cTn id="72" dur="500"/>
                                        <p:tgtEl>
                                          <p:spTgt spid="22"/>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barn(inVertical)">
                                      <p:cBhvr>
                                        <p:cTn id="75" dur="500"/>
                                        <p:tgtEl>
                                          <p:spTgt spid="23"/>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barn(inVertical)">
                                      <p:cBhvr>
                                        <p:cTn id="78" dur="500"/>
                                        <p:tgtEl>
                                          <p:spTgt spid="24"/>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barn(inVertical)">
                                      <p:cBhvr>
                                        <p:cTn id="81" dur="500"/>
                                        <p:tgtEl>
                                          <p:spTgt spid="25"/>
                                        </p:tgtEl>
                                      </p:cBhvr>
                                    </p:animEffect>
                                  </p:childTnLst>
                                </p:cTn>
                              </p:par>
                              <p:par>
                                <p:cTn id="82" presetID="16" presetClass="entr" presetSubtype="21" fill="hold"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barn(inVertical)">
                                      <p:cBhvr>
                                        <p:cTn id="84" dur="500"/>
                                        <p:tgtEl>
                                          <p:spTgt spid="26"/>
                                        </p:tgtEl>
                                      </p:cBhvr>
                                    </p:animEffect>
                                  </p:childTnLst>
                                </p:cTn>
                              </p:par>
                              <p:par>
                                <p:cTn id="85" presetID="16" presetClass="entr" presetSubtype="2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barn(inVertical)">
                                      <p:cBhvr>
                                        <p:cTn id="87" dur="500"/>
                                        <p:tgtEl>
                                          <p:spTgt spid="27"/>
                                        </p:tgtEl>
                                      </p:cBhvr>
                                    </p:animEffect>
                                  </p:childTnLst>
                                </p:cTn>
                              </p:par>
                              <p:par>
                                <p:cTn id="88" presetID="16" presetClass="entr" presetSubtype="21"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barn(inVertical)">
                                      <p:cBhvr>
                                        <p:cTn id="90" dur="500"/>
                                        <p:tgtEl>
                                          <p:spTgt spid="28"/>
                                        </p:tgtEl>
                                      </p:cBhvr>
                                    </p:animEffect>
                                  </p:childTnLst>
                                </p:cTn>
                              </p:par>
                              <p:par>
                                <p:cTn id="91" presetID="16" presetClass="entr" presetSubtype="21" fill="hold"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arn(inVertical)">
                                      <p:cBhvr>
                                        <p:cTn id="93" dur="500"/>
                                        <p:tgtEl>
                                          <p:spTgt spid="29"/>
                                        </p:tgtEl>
                                      </p:cBhvr>
                                    </p:animEffect>
                                  </p:childTnLst>
                                </p:cTn>
                              </p:par>
                              <p:par>
                                <p:cTn id="94" presetID="16" presetClass="entr" presetSubtype="21"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barn(inVertical)">
                                      <p:cBhvr>
                                        <p:cTn id="96" dur="500"/>
                                        <p:tgtEl>
                                          <p:spTgt spid="30"/>
                                        </p:tgtEl>
                                      </p:cBhvr>
                                    </p:animEffect>
                                  </p:childTnLst>
                                </p:cTn>
                              </p:par>
                              <p:par>
                                <p:cTn id="97" presetID="16" presetClass="entr" presetSubtype="21"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barn(inVertical)">
                                      <p:cBhvr>
                                        <p:cTn id="99" dur="500"/>
                                        <p:tgtEl>
                                          <p:spTgt spid="31"/>
                                        </p:tgtEl>
                                      </p:cBhvr>
                                    </p:animEffect>
                                  </p:childTnLst>
                                </p:cTn>
                              </p:par>
                              <p:par>
                                <p:cTn id="100" presetID="16" presetClass="entr" presetSubtype="21" fill="hold"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barn(inVertical)">
                                      <p:cBhvr>
                                        <p:cTn id="102" dur="500"/>
                                        <p:tgtEl>
                                          <p:spTgt spid="32"/>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barn(inVertical)">
                                      <p:cBhvr>
                                        <p:cTn id="105" dur="500"/>
                                        <p:tgtEl>
                                          <p:spTgt spid="34"/>
                                        </p:tgtEl>
                                      </p:cBhvr>
                                    </p:animEffect>
                                  </p:childTnLst>
                                </p:cTn>
                              </p:par>
                              <p:par>
                                <p:cTn id="106" presetID="16" presetClass="entr" presetSubtype="21" fill="hold" nodeType="with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barn(inVertical)">
                                      <p:cBhvr>
                                        <p:cTn id="108" dur="500"/>
                                        <p:tgtEl>
                                          <p:spTgt spid="35"/>
                                        </p:tgtEl>
                                      </p:cBhvr>
                                    </p:animEffect>
                                  </p:childTnLst>
                                </p:cTn>
                              </p:par>
                              <p:par>
                                <p:cTn id="109" presetID="16" presetClass="entr" presetSubtype="21" fill="hold"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barn(inVertical)">
                                      <p:cBhvr>
                                        <p:cTn id="111" dur="500"/>
                                        <p:tgtEl>
                                          <p:spTgt spid="36"/>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barn(inVertical)">
                                      <p:cBhvr>
                                        <p:cTn id="114" dur="500"/>
                                        <p:tgtEl>
                                          <p:spTgt spid="51"/>
                                        </p:tgtEl>
                                      </p:cBhvr>
                                    </p:animEffect>
                                  </p:childTnLst>
                                </p:cTn>
                              </p:par>
                              <p:par>
                                <p:cTn id="115" presetID="16" presetClass="entr" presetSubtype="21"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barn(inVertical)">
                                      <p:cBhvr>
                                        <p:cTn id="117" dur="500"/>
                                        <p:tgtEl>
                                          <p:spTgt spid="38"/>
                                        </p:tgtEl>
                                      </p:cBhvr>
                                    </p:animEffect>
                                  </p:childTnLst>
                                </p:cTn>
                              </p:par>
                              <p:par>
                                <p:cTn id="118" presetID="16" presetClass="entr" presetSubtype="21" fill="hold" nodeType="with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barn(inVertical)">
                                      <p:cBhvr>
                                        <p:cTn id="120" dur="500"/>
                                        <p:tgtEl>
                                          <p:spTgt spid="33"/>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barn(inVertical)">
                                      <p:cBhvr>
                                        <p:cTn id="123" dur="500"/>
                                        <p:tgtEl>
                                          <p:spTgt spid="47"/>
                                        </p:tgtEl>
                                      </p:cBhvr>
                                    </p:animEffect>
                                  </p:childTnLst>
                                </p:cTn>
                              </p:par>
                              <p:par>
                                <p:cTn id="124" presetID="16" presetClass="entr" presetSubtype="21"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barn(inVertical)">
                                      <p:cBhvr>
                                        <p:cTn id="126" dur="500"/>
                                        <p:tgtEl>
                                          <p:spTgt spid="46"/>
                                        </p:tgtEl>
                                      </p:cBhvr>
                                    </p:animEffect>
                                  </p:childTnLst>
                                </p:cTn>
                              </p:par>
                              <p:par>
                                <p:cTn id="127" presetID="16" presetClass="entr" presetSubtype="21"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barn(inVertical)">
                                      <p:cBhvr>
                                        <p:cTn id="1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20" grpId="0" animBg="1"/>
      <p:bldP spid="21" grpId="0" animBg="1"/>
      <p:bldP spid="22" grpId="0" animBg="1"/>
      <p:bldP spid="23" grpId="0" animBg="1"/>
      <p:bldP spid="24" grpId="0" animBg="1"/>
      <p:bldP spid="25" grpId="0" animBg="1"/>
      <p:bldP spid="34" grpId="0" animBg="1"/>
      <p:bldP spid="37" grpId="0" animBg="1"/>
      <p:bldP spid="38" grpId="0"/>
      <p:bldP spid="42" grpId="0" animBg="1"/>
      <p:bldP spid="43" grpId="0" animBg="1"/>
      <p:bldP spid="44" grpId="0" animBg="1"/>
      <p:bldP spid="46" grpId="0" animBg="1"/>
      <p:bldP spid="47" grpId="0" animBg="1"/>
      <p:bldP spid="48" grpId="0" animBg="1"/>
      <p:bldP spid="50"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A5F35-DEBE-4913-9ADE-33C0BFE32E17}"/>
              </a:ext>
            </a:extLst>
          </p:cNvPr>
          <p:cNvSpPr>
            <a:spLocks noGrp="1"/>
          </p:cNvSpPr>
          <p:nvPr>
            <p:ph type="title"/>
          </p:nvPr>
        </p:nvSpPr>
        <p:spPr/>
        <p:txBody>
          <a:bodyPr/>
          <a:lstStyle/>
          <a:p>
            <a:r>
              <a:rPr lang="zh-CN" altLang="en-US" dirty="0"/>
              <a:t>我们为什么做分析</a:t>
            </a:r>
          </a:p>
        </p:txBody>
      </p:sp>
      <p:sp>
        <p:nvSpPr>
          <p:cNvPr id="3" name="文本框 2">
            <a:extLst>
              <a:ext uri="{FF2B5EF4-FFF2-40B4-BE49-F238E27FC236}">
                <a16:creationId xmlns:a16="http://schemas.microsoft.com/office/drawing/2014/main" id="{246EF1E3-5FEE-41E7-BF39-0BAA3EC982B2}"/>
              </a:ext>
            </a:extLst>
          </p:cNvPr>
          <p:cNvSpPr txBox="1"/>
          <p:nvPr/>
        </p:nvSpPr>
        <p:spPr>
          <a:xfrm>
            <a:off x="838200" y="2788776"/>
            <a:ext cx="10515600" cy="988347"/>
          </a:xfrm>
          <a:prstGeom prst="rect">
            <a:avLst/>
          </a:prstGeom>
          <a:noFill/>
        </p:spPr>
        <p:txBody>
          <a:bodyPr wrap="square" rtlCol="0">
            <a:spAutoFit/>
          </a:bodyPr>
          <a:lstStyle/>
          <a:p>
            <a:pPr algn="ctr">
              <a:lnSpc>
                <a:spcPct val="150000"/>
              </a:lnSpc>
            </a:pPr>
            <a:r>
              <a:rPr lang="zh-CN" altLang="en-US" sz="4400" dirty="0">
                <a:solidFill>
                  <a:srgbClr val="7030A0"/>
                </a:solidFill>
                <a:latin typeface="微软雅黑" panose="020B0503020204020204" pitchFamily="34" charset="-122"/>
                <a:ea typeface="微软雅黑" panose="020B0503020204020204" pitchFamily="34" charset="-122"/>
              </a:rPr>
              <a:t>分析更是为了此后更低成本的分析</a:t>
            </a:r>
            <a:endParaRPr lang="en-US" altLang="zh-CN" sz="4400" dirty="0">
              <a:solidFill>
                <a:srgbClr val="7030A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F677005-2714-41F0-AE55-C4C3B66E9C9D}"/>
              </a:ext>
            </a:extLst>
          </p:cNvPr>
          <p:cNvSpPr txBox="1"/>
          <p:nvPr/>
        </p:nvSpPr>
        <p:spPr>
          <a:xfrm>
            <a:off x="838200" y="1053687"/>
            <a:ext cx="10515600" cy="1069845"/>
          </a:xfrm>
          <a:prstGeom prst="rect">
            <a:avLst/>
          </a:prstGeom>
          <a:noFill/>
        </p:spPr>
        <p:txBody>
          <a:bodyPr wrap="square" rtlCol="0">
            <a:spAutoFit/>
          </a:bodyPr>
          <a:lstStyle/>
          <a:p>
            <a:pPr algn="ctr">
              <a:lnSpc>
                <a:spcPct val="150000"/>
              </a:lnSpc>
            </a:pPr>
            <a:r>
              <a:rPr lang="zh-CN" altLang="en-US" sz="4800" dirty="0">
                <a:solidFill>
                  <a:srgbClr val="B686DA"/>
                </a:solidFill>
                <a:latin typeface="微软雅黑" panose="020B0503020204020204" pitchFamily="34" charset="-122"/>
                <a:ea typeface="微软雅黑" panose="020B0503020204020204" pitchFamily="34" charset="-122"/>
              </a:rPr>
              <a:t>分析只是为了最优的答案？</a:t>
            </a:r>
            <a:endParaRPr lang="en-US" altLang="zh-CN" sz="4800" dirty="0">
              <a:solidFill>
                <a:srgbClr val="B686D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41643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D8B8B-C451-4B40-AA6D-07B2D016C5E4}"/>
              </a:ext>
            </a:extLst>
          </p:cNvPr>
          <p:cNvSpPr>
            <a:spLocks noGrp="1"/>
          </p:cNvSpPr>
          <p:nvPr>
            <p:ph type="title"/>
          </p:nvPr>
        </p:nvSpPr>
        <p:spPr/>
        <p:txBody>
          <a:bodyPr/>
          <a:lstStyle/>
          <a:p>
            <a:r>
              <a:rPr lang="zh-CN" altLang="en-US" dirty="0"/>
              <a:t>小组分工与致谢</a:t>
            </a:r>
          </a:p>
        </p:txBody>
      </p:sp>
      <p:graphicFrame>
        <p:nvGraphicFramePr>
          <p:cNvPr id="4" name="表格 3">
            <a:extLst>
              <a:ext uri="{FF2B5EF4-FFF2-40B4-BE49-F238E27FC236}">
                <a16:creationId xmlns:a16="http://schemas.microsoft.com/office/drawing/2014/main" id="{5EF66607-4E16-1249-DD5C-58B2D780CF68}"/>
              </a:ext>
            </a:extLst>
          </p:cNvPr>
          <p:cNvGraphicFramePr>
            <a:graphicFrameLocks noGrp="1"/>
          </p:cNvGraphicFramePr>
          <p:nvPr>
            <p:extLst>
              <p:ext uri="{D42A27DB-BD31-4B8C-83A1-F6EECF244321}">
                <p14:modId xmlns:p14="http://schemas.microsoft.com/office/powerpoint/2010/main" val="3191333643"/>
              </p:ext>
            </p:extLst>
          </p:nvPr>
        </p:nvGraphicFramePr>
        <p:xfrm>
          <a:off x="585788" y="978694"/>
          <a:ext cx="6031780" cy="5059665"/>
        </p:xfrm>
        <a:graphic>
          <a:graphicData uri="http://schemas.openxmlformats.org/drawingml/2006/table">
            <a:tbl>
              <a:tblPr firstRow="1" bandRow="1">
                <a:tableStyleId>{5C22544A-7EE6-4342-B048-85BDC9FD1C3A}</a:tableStyleId>
              </a:tblPr>
              <a:tblGrid>
                <a:gridCol w="3283571">
                  <a:extLst>
                    <a:ext uri="{9D8B030D-6E8A-4147-A177-3AD203B41FA5}">
                      <a16:colId xmlns:a16="http://schemas.microsoft.com/office/drawing/2014/main" val="1690355848"/>
                    </a:ext>
                  </a:extLst>
                </a:gridCol>
                <a:gridCol w="2748209">
                  <a:extLst>
                    <a:ext uri="{9D8B030D-6E8A-4147-A177-3AD203B41FA5}">
                      <a16:colId xmlns:a16="http://schemas.microsoft.com/office/drawing/2014/main" val="2541141260"/>
                    </a:ext>
                  </a:extLst>
                </a:gridCol>
              </a:tblGrid>
              <a:tr h="518724">
                <a:tc>
                  <a:txBody>
                    <a:bodyPr/>
                    <a:lstStyle/>
                    <a:p>
                      <a:pPr algn="ctr"/>
                      <a:r>
                        <a:rPr lang="zh-CN" altLang="en-US" sz="2800" dirty="0">
                          <a:solidFill>
                            <a:schemeClr val="bg1"/>
                          </a:solidFill>
                          <a:latin typeface="霞鹜文楷等宽" panose="02020509000000000000" pitchFamily="49" charset="-122"/>
                          <a:ea typeface="霞鹜文楷等宽" panose="02020509000000000000" pitchFamily="49" charset="-122"/>
                        </a:rPr>
                        <a:t>工作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800" dirty="0">
                          <a:solidFill>
                            <a:schemeClr val="bg1"/>
                          </a:solidFill>
                          <a:latin typeface="霞鹜文楷等宽" panose="02020509000000000000" pitchFamily="49" charset="-122"/>
                          <a:ea typeface="霞鹜文楷等宽" panose="02020509000000000000" pitchFamily="49" charset="-122"/>
                        </a:rPr>
                        <a:t>主要人员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0485401"/>
                  </a:ext>
                </a:extLst>
              </a:tr>
              <a:tr h="504549">
                <a:tc>
                  <a:txBody>
                    <a:bodyPr/>
                    <a:lstStyle/>
                    <a:p>
                      <a:pPr algn="ctr"/>
                      <a:r>
                        <a:rPr lang="en-US" altLang="zh-CN" sz="1800" dirty="0" err="1">
                          <a:solidFill>
                            <a:schemeClr val="tx1"/>
                          </a:solidFill>
                          <a:latin typeface="霞鹜文楷等宽" panose="02020509000000000000" pitchFamily="49" charset="-122"/>
                          <a:ea typeface="霞鹜文楷等宽" panose="02020509000000000000" pitchFamily="49" charset="-122"/>
                        </a:rPr>
                        <a:t>Solidworks</a:t>
                      </a:r>
                      <a:r>
                        <a:rPr lang="zh-CN" altLang="en-US" sz="1800" dirty="0">
                          <a:solidFill>
                            <a:schemeClr val="tx1"/>
                          </a:solidFill>
                          <a:latin typeface="霞鹜文楷等宽" panose="02020509000000000000" pitchFamily="49" charset="-122"/>
                          <a:ea typeface="霞鹜文楷等宽" panose="02020509000000000000" pitchFamily="49" charset="-122"/>
                        </a:rPr>
                        <a:t>建模</a:t>
                      </a:r>
                      <a:r>
                        <a:rPr lang="en-US" altLang="zh-CN" sz="1800" dirty="0">
                          <a:solidFill>
                            <a:schemeClr val="tx1"/>
                          </a:solidFill>
                          <a:latin typeface="霞鹜文楷等宽" panose="02020509000000000000" pitchFamily="49" charset="-122"/>
                          <a:ea typeface="霞鹜文楷等宽" panose="02020509000000000000" pitchFamily="49" charset="-122"/>
                        </a:rPr>
                        <a:t>&amp;</a:t>
                      </a:r>
                      <a:r>
                        <a:rPr lang="zh-CN" altLang="en-US" sz="1800" dirty="0">
                          <a:solidFill>
                            <a:schemeClr val="tx1"/>
                          </a:solidFill>
                          <a:latin typeface="霞鹜文楷等宽" panose="02020509000000000000" pitchFamily="49" charset="-122"/>
                          <a:ea typeface="霞鹜文楷等宽" panose="02020509000000000000" pitchFamily="49" charset="-122"/>
                        </a:rPr>
                        <a:t>装配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dirty="0">
                          <a:solidFill>
                            <a:schemeClr val="tx1"/>
                          </a:solidFill>
                          <a:latin typeface="霞鹜文楷等宽" panose="02020509000000000000" pitchFamily="49" charset="-122"/>
                          <a:ea typeface="霞鹜文楷等宽" panose="02020509000000000000" pitchFamily="49" charset="-122"/>
                        </a:rPr>
                        <a:t>马正华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4628146"/>
                  </a:ext>
                </a:extLst>
              </a:tr>
              <a:tr h="504549">
                <a:tc>
                  <a:txBody>
                    <a:bodyPr/>
                    <a:lstStyle/>
                    <a:p>
                      <a:pPr algn="ctr"/>
                      <a:r>
                        <a:rPr lang="en-US" altLang="zh-CN" sz="1800" dirty="0">
                          <a:solidFill>
                            <a:schemeClr val="tx1"/>
                          </a:solidFill>
                          <a:latin typeface="霞鹜文楷等宽" panose="02020509000000000000" pitchFamily="49" charset="-122"/>
                          <a:ea typeface="霞鹜文楷等宽" panose="02020509000000000000" pitchFamily="49" charset="-122"/>
                        </a:rPr>
                        <a:t>AutoCAD</a:t>
                      </a:r>
                      <a:r>
                        <a:rPr lang="zh-CN" altLang="en-US" sz="1800" dirty="0">
                          <a:solidFill>
                            <a:schemeClr val="tx1"/>
                          </a:solidFill>
                          <a:latin typeface="霞鹜文楷等宽" panose="02020509000000000000" pitchFamily="49" charset="-122"/>
                          <a:ea typeface="霞鹜文楷等宽" panose="02020509000000000000" pitchFamily="49" charset="-122"/>
                        </a:rPr>
                        <a:t>制图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dirty="0">
                          <a:solidFill>
                            <a:schemeClr val="tx1"/>
                          </a:solidFill>
                          <a:latin typeface="霞鹜文楷等宽" panose="02020509000000000000" pitchFamily="49" charset="-122"/>
                          <a:ea typeface="霞鹜文楷等宽" panose="02020509000000000000" pitchFamily="49" charset="-122"/>
                        </a:rPr>
                        <a:t>闫济洲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3298987"/>
                  </a:ext>
                </a:extLst>
              </a:tr>
              <a:tr h="504549">
                <a:tc>
                  <a:txBody>
                    <a:bodyPr/>
                    <a:lstStyle/>
                    <a:p>
                      <a:pPr algn="ctr"/>
                      <a:r>
                        <a:rPr lang="en-US" altLang="zh-CN" sz="1800" dirty="0">
                          <a:solidFill>
                            <a:schemeClr val="tx1"/>
                          </a:solidFill>
                          <a:latin typeface="霞鹜文楷等宽" panose="02020509000000000000" pitchFamily="49" charset="-122"/>
                          <a:ea typeface="霞鹜文楷等宽" panose="02020509000000000000" pitchFamily="49" charset="-122"/>
                        </a:rPr>
                        <a:t>Ansys</a:t>
                      </a:r>
                      <a:r>
                        <a:rPr lang="zh-CN" altLang="en-US" sz="1800" dirty="0">
                          <a:solidFill>
                            <a:schemeClr val="tx1"/>
                          </a:solidFill>
                          <a:latin typeface="霞鹜文楷等宽" panose="02020509000000000000" pitchFamily="49" charset="-122"/>
                          <a:ea typeface="霞鹜文楷等宽" panose="02020509000000000000" pitchFamily="49" charset="-122"/>
                        </a:rPr>
                        <a:t>项目配置</a:t>
                      </a:r>
                      <a:r>
                        <a:rPr lang="en-US" altLang="zh-CN" sz="1800" dirty="0">
                          <a:solidFill>
                            <a:schemeClr val="tx1"/>
                          </a:solidFill>
                          <a:latin typeface="霞鹜文楷等宽" panose="02020509000000000000" pitchFamily="49" charset="-122"/>
                          <a:ea typeface="霞鹜文楷等宽" panose="02020509000000000000" pitchFamily="49" charset="-122"/>
                        </a:rPr>
                        <a:t>&amp;</a:t>
                      </a:r>
                      <a:r>
                        <a:rPr lang="zh-CN" altLang="en-US" sz="1800" dirty="0">
                          <a:solidFill>
                            <a:schemeClr val="tx1"/>
                          </a:solidFill>
                          <a:latin typeface="霞鹜文楷等宽" panose="02020509000000000000" pitchFamily="49" charset="-122"/>
                          <a:ea typeface="霞鹜文楷等宽" panose="02020509000000000000" pitchFamily="49" charset="-122"/>
                        </a:rPr>
                        <a:t>首次仿真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dirty="0">
                          <a:solidFill>
                            <a:schemeClr val="tx1"/>
                          </a:solidFill>
                          <a:latin typeface="霞鹜文楷等宽" panose="02020509000000000000" pitchFamily="49" charset="-122"/>
                          <a:ea typeface="霞鹜文楷等宽" panose="02020509000000000000" pitchFamily="49" charset="-122"/>
                        </a:rPr>
                        <a:t>张善斌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7547513"/>
                  </a:ext>
                </a:extLst>
              </a:tr>
              <a:tr h="504549">
                <a:tc>
                  <a:txBody>
                    <a:bodyPr/>
                    <a:lstStyle/>
                    <a:p>
                      <a:pPr algn="ctr"/>
                      <a:r>
                        <a:rPr lang="en-US" altLang="zh-CN" sz="1800" dirty="0">
                          <a:solidFill>
                            <a:schemeClr val="tx1"/>
                          </a:solidFill>
                          <a:latin typeface="霞鹜文楷等宽" panose="02020509000000000000" pitchFamily="49" charset="-122"/>
                          <a:ea typeface="霞鹜文楷等宽" panose="02020509000000000000" pitchFamily="49" charset="-122"/>
                        </a:rPr>
                        <a:t>Ansys</a:t>
                      </a:r>
                      <a:r>
                        <a:rPr lang="zh-CN" altLang="en-US" sz="1800" dirty="0">
                          <a:solidFill>
                            <a:schemeClr val="tx1"/>
                          </a:solidFill>
                          <a:latin typeface="霞鹜文楷等宽" panose="02020509000000000000" pitchFamily="49" charset="-122"/>
                          <a:ea typeface="霞鹜文楷等宽" panose="02020509000000000000" pitchFamily="49" charset="-122"/>
                        </a:rPr>
                        <a:t>自动化代码编写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dirty="0">
                          <a:solidFill>
                            <a:schemeClr val="tx1"/>
                          </a:solidFill>
                          <a:latin typeface="霞鹜文楷等宽" panose="02020509000000000000" pitchFamily="49" charset="-122"/>
                          <a:ea typeface="霞鹜文楷等宽" panose="02020509000000000000" pitchFamily="49" charset="-122"/>
                        </a:rPr>
                        <a:t>张善斌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541002"/>
                  </a:ext>
                </a:extLst>
              </a:tr>
              <a:tr h="504549">
                <a:tc>
                  <a:txBody>
                    <a:bodyPr/>
                    <a:lstStyle/>
                    <a:p>
                      <a:pPr algn="ctr"/>
                      <a:r>
                        <a:rPr lang="en-US" altLang="zh-CN" sz="1800" dirty="0">
                          <a:solidFill>
                            <a:schemeClr val="tx1"/>
                          </a:solidFill>
                          <a:latin typeface="霞鹜文楷等宽" panose="02020509000000000000" pitchFamily="49" charset="-122"/>
                          <a:ea typeface="霞鹜文楷等宽" panose="02020509000000000000" pitchFamily="49" charset="-122"/>
                        </a:rPr>
                        <a:t>Python</a:t>
                      </a:r>
                      <a:r>
                        <a:rPr lang="zh-CN" altLang="en-US" sz="1800" dirty="0">
                          <a:solidFill>
                            <a:schemeClr val="tx1"/>
                          </a:solidFill>
                          <a:latin typeface="霞鹜文楷等宽" panose="02020509000000000000" pitchFamily="49" charset="-122"/>
                          <a:ea typeface="霞鹜文楷等宽" panose="02020509000000000000" pitchFamily="49" charset="-122"/>
                        </a:rPr>
                        <a:t>端同轴度计算器编写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dirty="0">
                          <a:solidFill>
                            <a:schemeClr val="tx1"/>
                          </a:solidFill>
                          <a:latin typeface="霞鹜文楷等宽" panose="02020509000000000000" pitchFamily="49" charset="-122"/>
                          <a:ea typeface="霞鹜文楷等宽" panose="02020509000000000000" pitchFamily="49" charset="-122"/>
                        </a:rPr>
                        <a:t>闫济洲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5264315"/>
                  </a:ext>
                </a:extLst>
              </a:tr>
              <a:tr h="504549">
                <a:tc>
                  <a:txBody>
                    <a:bodyPr/>
                    <a:lstStyle/>
                    <a:p>
                      <a:pPr algn="ctr"/>
                      <a:r>
                        <a:rPr lang="en-US" altLang="zh-CN" sz="1800" dirty="0">
                          <a:solidFill>
                            <a:schemeClr val="tx1"/>
                          </a:solidFill>
                          <a:latin typeface="霞鹜文楷等宽" panose="02020509000000000000" pitchFamily="49" charset="-122"/>
                          <a:ea typeface="霞鹜文楷等宽" panose="02020509000000000000" pitchFamily="49" charset="-122"/>
                        </a:rPr>
                        <a:t>Python</a:t>
                      </a:r>
                      <a:r>
                        <a:rPr lang="zh-CN" altLang="en-US" sz="1800" dirty="0">
                          <a:solidFill>
                            <a:schemeClr val="tx1"/>
                          </a:solidFill>
                          <a:latin typeface="霞鹜文楷等宽" panose="02020509000000000000" pitchFamily="49" charset="-122"/>
                          <a:ea typeface="霞鹜文楷等宽" panose="02020509000000000000" pitchFamily="49" charset="-122"/>
                        </a:rPr>
                        <a:t>端迭代分析器代码编写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dirty="0">
                          <a:solidFill>
                            <a:schemeClr val="tx1"/>
                          </a:solidFill>
                          <a:latin typeface="霞鹜文楷等宽" panose="02020509000000000000" pitchFamily="49" charset="-122"/>
                          <a:ea typeface="霞鹜文楷等宽" panose="02020509000000000000" pitchFamily="49" charset="-122"/>
                        </a:rPr>
                        <a:t>闫济洲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0084645"/>
                  </a:ext>
                </a:extLst>
              </a:tr>
              <a:tr h="504549">
                <a:tc>
                  <a:txBody>
                    <a:bodyPr/>
                    <a:lstStyle/>
                    <a:p>
                      <a:pPr algn="ctr"/>
                      <a:r>
                        <a:rPr lang="en-US" altLang="zh-CN" sz="1800" dirty="0">
                          <a:solidFill>
                            <a:schemeClr val="tx1"/>
                          </a:solidFill>
                          <a:latin typeface="霞鹜文楷等宽" panose="02020509000000000000" pitchFamily="49" charset="-122"/>
                          <a:ea typeface="霞鹜文楷等宽" panose="02020509000000000000" pitchFamily="49" charset="-122"/>
                        </a:rPr>
                        <a:t>MATLAB</a:t>
                      </a:r>
                      <a:r>
                        <a:rPr lang="zh-CN" altLang="en-US" sz="1800" dirty="0">
                          <a:solidFill>
                            <a:schemeClr val="tx1"/>
                          </a:solidFill>
                          <a:latin typeface="霞鹜文楷等宽" panose="02020509000000000000" pitchFamily="49" charset="-122"/>
                          <a:ea typeface="霞鹜文楷等宽" panose="02020509000000000000" pitchFamily="49" charset="-122"/>
                        </a:rPr>
                        <a:t>数据拟合</a:t>
                      </a:r>
                      <a:r>
                        <a:rPr lang="en-US" altLang="zh-CN" sz="1800" dirty="0">
                          <a:solidFill>
                            <a:schemeClr val="tx1"/>
                          </a:solidFill>
                          <a:latin typeface="霞鹜文楷等宽" panose="02020509000000000000" pitchFamily="49" charset="-122"/>
                          <a:ea typeface="霞鹜文楷等宽" panose="02020509000000000000" pitchFamily="49" charset="-122"/>
                        </a:rPr>
                        <a:t>&amp;</a:t>
                      </a:r>
                      <a:r>
                        <a:rPr lang="zh-CN" altLang="en-US" sz="1800" dirty="0">
                          <a:solidFill>
                            <a:schemeClr val="tx1"/>
                          </a:solidFill>
                          <a:latin typeface="霞鹜文楷等宽" panose="02020509000000000000" pitchFamily="49" charset="-122"/>
                          <a:ea typeface="霞鹜文楷等宽" panose="02020509000000000000" pitchFamily="49" charset="-122"/>
                        </a:rPr>
                        <a:t>主成分分析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dirty="0">
                          <a:solidFill>
                            <a:schemeClr val="tx1"/>
                          </a:solidFill>
                          <a:latin typeface="霞鹜文楷等宽" panose="02020509000000000000" pitchFamily="49" charset="-122"/>
                          <a:ea typeface="霞鹜文楷等宽" panose="02020509000000000000" pitchFamily="49" charset="-122"/>
                        </a:rPr>
                        <a:t>马正华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0156140"/>
                  </a:ext>
                </a:extLst>
              </a:tr>
              <a:tr h="504549">
                <a:tc>
                  <a:txBody>
                    <a:bodyPr/>
                    <a:lstStyle/>
                    <a:p>
                      <a:pPr algn="ctr"/>
                      <a:r>
                        <a:rPr lang="en-US" altLang="zh-CN" sz="1800" dirty="0">
                          <a:solidFill>
                            <a:schemeClr val="tx1"/>
                          </a:solidFill>
                          <a:latin typeface="霞鹜文楷等宽" panose="02020509000000000000" pitchFamily="49" charset="-122"/>
                          <a:ea typeface="霞鹜文楷等宽" panose="02020509000000000000" pitchFamily="49" charset="-122"/>
                        </a:rPr>
                        <a:t>Ansys</a:t>
                      </a:r>
                      <a:r>
                        <a:rPr lang="zh-CN" altLang="en-US" sz="1800" dirty="0">
                          <a:solidFill>
                            <a:schemeClr val="tx1"/>
                          </a:solidFill>
                          <a:latin typeface="霞鹜文楷等宽" panose="02020509000000000000" pitchFamily="49" charset="-122"/>
                          <a:ea typeface="霞鹜文楷等宽" panose="02020509000000000000" pitchFamily="49" charset="-122"/>
                        </a:rPr>
                        <a:t>大量仿真</a:t>
                      </a:r>
                      <a:r>
                        <a:rPr lang="en-US" altLang="zh-CN" sz="1800" dirty="0">
                          <a:solidFill>
                            <a:schemeClr val="tx1"/>
                          </a:solidFill>
                          <a:latin typeface="霞鹜文楷等宽" panose="02020509000000000000" pitchFamily="49" charset="-122"/>
                          <a:ea typeface="霞鹜文楷等宽" panose="02020509000000000000" pitchFamily="49" charset="-122"/>
                        </a:rPr>
                        <a:t>&amp;</a:t>
                      </a:r>
                      <a:r>
                        <a:rPr lang="zh-CN" altLang="en-US" sz="1800" dirty="0">
                          <a:solidFill>
                            <a:schemeClr val="tx1"/>
                          </a:solidFill>
                          <a:latin typeface="霞鹜文楷等宽" panose="02020509000000000000" pitchFamily="49" charset="-122"/>
                          <a:ea typeface="霞鹜文楷等宽" panose="02020509000000000000" pitchFamily="49" charset="-122"/>
                        </a:rPr>
                        <a:t>优化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dirty="0">
                          <a:solidFill>
                            <a:schemeClr val="tx1"/>
                          </a:solidFill>
                          <a:latin typeface="霞鹜文楷等宽" panose="02020509000000000000" pitchFamily="49" charset="-122"/>
                          <a:ea typeface="霞鹜文楷等宽" panose="02020509000000000000" pitchFamily="49" charset="-122"/>
                        </a:rPr>
                        <a:t>三人共同完成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0014300"/>
                  </a:ext>
                </a:extLst>
              </a:tr>
              <a:tr h="504549">
                <a:tc>
                  <a:txBody>
                    <a:bodyPr/>
                    <a:lstStyle/>
                    <a:p>
                      <a:pPr algn="ctr"/>
                      <a:r>
                        <a:rPr lang="zh-CN" altLang="en-US" sz="1800" dirty="0">
                          <a:solidFill>
                            <a:schemeClr val="tx1"/>
                          </a:solidFill>
                          <a:latin typeface="霞鹜文楷等宽" panose="02020509000000000000" pitchFamily="49" charset="-122"/>
                          <a:ea typeface="霞鹜文楷等宽" panose="02020509000000000000" pitchFamily="49" charset="-122"/>
                        </a:rPr>
                        <a:t>装配实验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dirty="0">
                          <a:solidFill>
                            <a:schemeClr val="tx1"/>
                          </a:solidFill>
                          <a:latin typeface="霞鹜文楷等宽" panose="02020509000000000000" pitchFamily="49" charset="-122"/>
                          <a:ea typeface="霞鹜文楷等宽" panose="02020509000000000000" pitchFamily="49" charset="-122"/>
                        </a:rPr>
                        <a:t>三人共同完成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6030630"/>
                  </a:ext>
                </a:extLst>
              </a:tr>
            </a:tbl>
          </a:graphicData>
        </a:graphic>
      </p:graphicFrame>
      <p:sp>
        <p:nvSpPr>
          <p:cNvPr id="5" name="文本框 4">
            <a:extLst>
              <a:ext uri="{FF2B5EF4-FFF2-40B4-BE49-F238E27FC236}">
                <a16:creationId xmlns:a16="http://schemas.microsoft.com/office/drawing/2014/main" id="{16495CDF-1CA0-3A09-CF6A-062422CEC0B0}"/>
              </a:ext>
            </a:extLst>
          </p:cNvPr>
          <p:cNvSpPr txBox="1"/>
          <p:nvPr/>
        </p:nvSpPr>
        <p:spPr>
          <a:xfrm>
            <a:off x="6980663" y="885177"/>
            <a:ext cx="4683512" cy="5267789"/>
          </a:xfrm>
          <a:prstGeom prst="rect">
            <a:avLst/>
          </a:prstGeom>
          <a:noFill/>
        </p:spPr>
        <p:txBody>
          <a:bodyPr wrap="square" rtlCol="0">
            <a:spAutoFit/>
          </a:bodyPr>
          <a:lstStyle/>
          <a:p>
            <a:pPr indent="457200">
              <a:lnSpc>
                <a:spcPct val="125000"/>
              </a:lnSpc>
            </a:pPr>
            <a:r>
              <a:rPr lang="zh-CN" altLang="en-US" sz="2400" dirty="0"/>
              <a:t>我们的任务能够顺利完成，不仅仅是某一个同学的付出，而是三人</a:t>
            </a:r>
            <a:r>
              <a:rPr lang="zh-CN" altLang="en-US" sz="2400" dirty="0">
                <a:solidFill>
                  <a:srgbClr val="7030A0"/>
                </a:solidFill>
              </a:rPr>
              <a:t>共同参与、齐心协力、思想碰撞</a:t>
            </a:r>
            <a:r>
              <a:rPr lang="zh-CN" altLang="en-US" sz="2400" dirty="0"/>
              <a:t>的结果。</a:t>
            </a:r>
            <a:endParaRPr lang="en-US" altLang="zh-CN" sz="2400" dirty="0"/>
          </a:p>
          <a:p>
            <a:pPr indent="457200">
              <a:lnSpc>
                <a:spcPct val="125000"/>
              </a:lnSpc>
            </a:pPr>
            <a:r>
              <a:rPr lang="zh-CN" altLang="en-US" sz="2400" dirty="0"/>
              <a:t>期间老师和助教，以及其他装配小组的同学给予了我们极大的帮助与启发，没有他们，我们所遇到的众多困难将难以快速攻克。</a:t>
            </a:r>
            <a:endParaRPr lang="en-US" altLang="zh-CN" sz="2400" dirty="0"/>
          </a:p>
          <a:p>
            <a:pPr indent="457200">
              <a:lnSpc>
                <a:spcPct val="125000"/>
              </a:lnSpc>
            </a:pPr>
            <a:endParaRPr lang="en-US" altLang="zh-CN" sz="2400" dirty="0">
              <a:solidFill>
                <a:srgbClr val="FF0000"/>
              </a:solidFill>
            </a:endParaRPr>
          </a:p>
          <a:p>
            <a:pPr>
              <a:lnSpc>
                <a:spcPct val="125000"/>
              </a:lnSpc>
            </a:pPr>
            <a:r>
              <a:rPr lang="zh-CN" altLang="en-US" sz="2800" dirty="0">
                <a:solidFill>
                  <a:srgbClr val="FF0000"/>
                </a:solidFill>
              </a:rPr>
              <a:t>向所有帮助过我们的老师、同学致以最真挚的感谢！</a:t>
            </a:r>
            <a:endParaRPr lang="zh-CN" altLang="en-US" sz="2400" dirty="0">
              <a:solidFill>
                <a:srgbClr val="FF0000"/>
              </a:solidFill>
            </a:endParaRPr>
          </a:p>
        </p:txBody>
      </p:sp>
    </p:spTree>
    <p:extLst>
      <p:ext uri="{BB962C8B-B14F-4D97-AF65-F5344CB8AC3E}">
        <p14:creationId xmlns:p14="http://schemas.microsoft.com/office/powerpoint/2010/main" val="39593192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0600" y="6327474"/>
            <a:ext cx="2743200" cy="365125"/>
          </a:xfrm>
        </p:spPr>
        <p:txBody>
          <a:bodyPr/>
          <a:lstStyle/>
          <a:p>
            <a:fld id="{565CE74E-AB26-4998-AD42-012C4C1AD076}" type="slidenum">
              <a:rPr lang="zh-CN" altLang="en-US" smtClean="0"/>
              <a:t>14</a:t>
            </a:fld>
            <a:endParaRPr lang="zh-CN" altLang="en-US" dirty="0"/>
          </a:p>
        </p:txBody>
      </p:sp>
      <p:sp>
        <p:nvSpPr>
          <p:cNvPr id="3" name="文本框 2"/>
          <p:cNvSpPr txBox="1"/>
          <p:nvPr/>
        </p:nvSpPr>
        <p:spPr>
          <a:xfrm>
            <a:off x="1664268" y="1500549"/>
            <a:ext cx="8863464" cy="3201197"/>
          </a:xfrm>
          <a:prstGeom prst="rect">
            <a:avLst/>
          </a:prstGeom>
          <a:noFill/>
        </p:spPr>
        <p:txBody>
          <a:bodyPr wrap="square" rtlCol="0">
            <a:spAutoFit/>
          </a:bodyPr>
          <a:lstStyle/>
          <a:p>
            <a:pPr algn="ctr">
              <a:lnSpc>
                <a:spcPct val="150000"/>
              </a:lnSpc>
            </a:pPr>
            <a:r>
              <a:rPr lang="zh-CN" altLang="en-US" sz="7200" dirty="0">
                <a:solidFill>
                  <a:schemeClr val="accent4">
                    <a:lumMod val="60000"/>
                    <a:lumOff val="40000"/>
                  </a:schemeClr>
                </a:solidFill>
              </a:rPr>
              <a:t>谢谢大家</a:t>
            </a:r>
            <a:endParaRPr lang="en-US" altLang="zh-CN" sz="7200" dirty="0">
              <a:solidFill>
                <a:schemeClr val="accent4">
                  <a:lumMod val="60000"/>
                  <a:lumOff val="40000"/>
                </a:schemeClr>
              </a:solidFill>
            </a:endParaRPr>
          </a:p>
          <a:p>
            <a:pPr algn="ctr">
              <a:lnSpc>
                <a:spcPct val="150000"/>
              </a:lnSpc>
            </a:pPr>
            <a:r>
              <a:rPr lang="zh-CN" altLang="en-US" sz="7200" dirty="0">
                <a:solidFill>
                  <a:schemeClr val="accent4">
                    <a:lumMod val="60000"/>
                    <a:lumOff val="40000"/>
                  </a:schemeClr>
                </a:solidFill>
              </a:rPr>
              <a:t>请大家批评指正</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A5F35-DEBE-4913-9ADE-33C0BFE32E17}"/>
              </a:ext>
            </a:extLst>
          </p:cNvPr>
          <p:cNvSpPr>
            <a:spLocks noGrp="1"/>
          </p:cNvSpPr>
          <p:nvPr>
            <p:ph type="title"/>
          </p:nvPr>
        </p:nvSpPr>
        <p:spPr/>
        <p:txBody>
          <a:bodyPr/>
          <a:lstStyle/>
          <a:p>
            <a:r>
              <a:rPr lang="zh-CN" altLang="en-US" dirty="0"/>
              <a:t>我们为什么做分析</a:t>
            </a:r>
          </a:p>
        </p:txBody>
      </p:sp>
      <p:sp>
        <p:nvSpPr>
          <p:cNvPr id="5" name="文本框 4">
            <a:extLst>
              <a:ext uri="{FF2B5EF4-FFF2-40B4-BE49-F238E27FC236}">
                <a16:creationId xmlns:a16="http://schemas.microsoft.com/office/drawing/2014/main" id="{BF677005-2714-41F0-AE55-C4C3B66E9C9D}"/>
              </a:ext>
            </a:extLst>
          </p:cNvPr>
          <p:cNvSpPr txBox="1"/>
          <p:nvPr/>
        </p:nvSpPr>
        <p:spPr>
          <a:xfrm>
            <a:off x="623887" y="2701512"/>
            <a:ext cx="10515600" cy="1069845"/>
          </a:xfrm>
          <a:prstGeom prst="rect">
            <a:avLst/>
          </a:prstGeom>
          <a:noFill/>
        </p:spPr>
        <p:txBody>
          <a:bodyPr wrap="square" rtlCol="0">
            <a:spAutoFit/>
          </a:bodyPr>
          <a:lstStyle/>
          <a:p>
            <a:pPr algn="ctr">
              <a:lnSpc>
                <a:spcPct val="150000"/>
              </a:lnSpc>
            </a:pPr>
            <a:r>
              <a:rPr lang="zh-CN" altLang="en-US" sz="4800" b="1" dirty="0">
                <a:solidFill>
                  <a:srgbClr val="7030A0"/>
                </a:solidFill>
                <a:latin typeface="微软雅黑" panose="020B0503020204020204" pitchFamily="34" charset="-122"/>
                <a:ea typeface="微软雅黑" panose="020B0503020204020204" pitchFamily="34" charset="-122"/>
              </a:rPr>
              <a:t>分析是为了最优的答案</a:t>
            </a:r>
            <a:endParaRPr lang="en-US" altLang="zh-CN" sz="4800" b="1"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1409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A5F35-DEBE-4913-9ADE-33C0BFE32E17}"/>
              </a:ext>
            </a:extLst>
          </p:cNvPr>
          <p:cNvSpPr>
            <a:spLocks noGrp="1"/>
          </p:cNvSpPr>
          <p:nvPr>
            <p:ph type="title"/>
          </p:nvPr>
        </p:nvSpPr>
        <p:spPr/>
        <p:txBody>
          <a:bodyPr/>
          <a:lstStyle/>
          <a:p>
            <a:r>
              <a:rPr lang="zh-CN" altLang="en-US" dirty="0"/>
              <a:t>建模绘图</a:t>
            </a:r>
            <a:r>
              <a:rPr lang="zh-CN" altLang="en-US" dirty="0">
                <a:solidFill>
                  <a:srgbClr val="DECFDF"/>
                </a:solidFill>
              </a:rPr>
              <a:t>：赋其形骨</a:t>
            </a:r>
          </a:p>
        </p:txBody>
      </p:sp>
      <p:sp>
        <p:nvSpPr>
          <p:cNvPr id="6" name="文本框 5">
            <a:extLst>
              <a:ext uri="{FF2B5EF4-FFF2-40B4-BE49-F238E27FC236}">
                <a16:creationId xmlns:a16="http://schemas.microsoft.com/office/drawing/2014/main" id="{A8EC88C4-3DA3-472A-B8B0-4689C54C3C23}"/>
              </a:ext>
            </a:extLst>
          </p:cNvPr>
          <p:cNvSpPr txBox="1"/>
          <p:nvPr/>
        </p:nvSpPr>
        <p:spPr>
          <a:xfrm>
            <a:off x="8532019" y="13279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7" name="文本框 6">
            <a:extLst>
              <a:ext uri="{FF2B5EF4-FFF2-40B4-BE49-F238E27FC236}">
                <a16:creationId xmlns:a16="http://schemas.microsoft.com/office/drawing/2014/main" id="{318784AC-16FE-41FD-9CCB-1EC590181163}"/>
              </a:ext>
            </a:extLst>
          </p:cNvPr>
          <p:cNvSpPr txBox="1"/>
          <p:nvPr/>
        </p:nvSpPr>
        <p:spPr>
          <a:xfrm>
            <a:off x="8532019" y="190896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8" name="文本框 7">
            <a:extLst>
              <a:ext uri="{FF2B5EF4-FFF2-40B4-BE49-F238E27FC236}">
                <a16:creationId xmlns:a16="http://schemas.microsoft.com/office/drawing/2014/main" id="{9155165A-0065-463C-84E7-D5A15D0EC61B}"/>
              </a:ext>
            </a:extLst>
          </p:cNvPr>
          <p:cNvSpPr txBox="1"/>
          <p:nvPr/>
        </p:nvSpPr>
        <p:spPr>
          <a:xfrm>
            <a:off x="8532018" y="2489993"/>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cxnSp>
        <p:nvCxnSpPr>
          <p:cNvPr id="12" name="直接箭头连接符 11">
            <a:extLst>
              <a:ext uri="{FF2B5EF4-FFF2-40B4-BE49-F238E27FC236}">
                <a16:creationId xmlns:a16="http://schemas.microsoft.com/office/drawing/2014/main" id="{8C624203-168A-44ED-8EAD-A7A99FFDE764}"/>
              </a:ext>
            </a:extLst>
          </p:cNvPr>
          <p:cNvCxnSpPr>
            <a:stCxn id="6" idx="2"/>
            <a:endCxn id="7" idx="0"/>
          </p:cNvCxnSpPr>
          <p:nvPr/>
        </p:nvCxnSpPr>
        <p:spPr>
          <a:xfrm>
            <a:off x="9257110" y="173656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8E34A04E-23FF-4739-8E92-2838B973B100}"/>
              </a:ext>
            </a:extLst>
          </p:cNvPr>
          <p:cNvCxnSpPr/>
          <p:nvPr/>
        </p:nvCxnSpPr>
        <p:spPr>
          <a:xfrm>
            <a:off x="9257110" y="231759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4" name="直接箭头连接符 13">
            <a:extLst>
              <a:ext uri="{FF2B5EF4-FFF2-40B4-BE49-F238E27FC236}">
                <a16:creationId xmlns:a16="http://schemas.microsoft.com/office/drawing/2014/main" id="{DB707F6A-A59D-4CF7-B0ED-989DD13EFFA4}"/>
              </a:ext>
            </a:extLst>
          </p:cNvPr>
          <p:cNvCxnSpPr>
            <a:cxnSpLocks/>
            <a:stCxn id="8" idx="2"/>
          </p:cNvCxnSpPr>
          <p:nvPr/>
        </p:nvCxnSpPr>
        <p:spPr>
          <a:xfrm flipH="1">
            <a:off x="9257108" y="2898616"/>
            <a:ext cx="1" cy="1915477"/>
          </a:xfrm>
          <a:prstGeom prst="straightConnector1">
            <a:avLst/>
          </a:prstGeom>
          <a:ln w="28575">
            <a:prstDash val="lgDash"/>
            <a:tailEnd type="triangle"/>
          </a:ln>
        </p:spPr>
        <p:style>
          <a:lnRef idx="3">
            <a:schemeClr val="accent5"/>
          </a:lnRef>
          <a:fillRef idx="0">
            <a:schemeClr val="accent5"/>
          </a:fillRef>
          <a:effectRef idx="2">
            <a:schemeClr val="accent5"/>
          </a:effectRef>
          <a:fontRef idx="minor">
            <a:schemeClr val="tx1"/>
          </a:fontRef>
        </p:style>
      </p:cxnSp>
      <p:cxnSp>
        <p:nvCxnSpPr>
          <p:cNvPr id="20" name="直接连接符 19">
            <a:extLst>
              <a:ext uri="{FF2B5EF4-FFF2-40B4-BE49-F238E27FC236}">
                <a16:creationId xmlns:a16="http://schemas.microsoft.com/office/drawing/2014/main" id="{E30F4D6A-5582-4F64-A269-B7D1CFA4A8D1}"/>
              </a:ext>
            </a:extLst>
          </p:cNvPr>
          <p:cNvCxnSpPr/>
          <p:nvPr/>
        </p:nvCxnSpPr>
        <p:spPr>
          <a:xfrm>
            <a:off x="7862888" y="732734"/>
            <a:ext cx="0" cy="5392531"/>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65DB3C0-2CC7-49CF-8617-AAC3DCEBC9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5" r="1775"/>
          <a:stretch/>
        </p:blipFill>
        <p:spPr>
          <a:xfrm>
            <a:off x="2275439" y="1229993"/>
            <a:ext cx="2520000" cy="2520000"/>
          </a:xfrm>
          <a:prstGeom prst="rect">
            <a:avLst/>
          </a:prstGeom>
          <a:ln w="19050" cap="sq">
            <a:solidFill>
              <a:srgbClr val="7030A0"/>
            </a:solidFill>
            <a:prstDash val="solid"/>
            <a:miter lim="800000"/>
          </a:ln>
          <a:effectLst>
            <a:outerShdw blurRad="50800" dist="38100" dir="2700000" algn="tl" rotWithShape="0">
              <a:srgbClr val="000000">
                <a:alpha val="43000"/>
              </a:srgbClr>
            </a:outerShdw>
          </a:effectLst>
        </p:spPr>
      </p:pic>
      <p:pic>
        <p:nvPicPr>
          <p:cNvPr id="22" name="图片 21">
            <a:extLst>
              <a:ext uri="{FF2B5EF4-FFF2-40B4-BE49-F238E27FC236}">
                <a16:creationId xmlns:a16="http://schemas.microsoft.com/office/drawing/2014/main" id="{BC727DD1-9398-484F-84A0-747136F97A8C}"/>
              </a:ext>
            </a:extLst>
          </p:cNvPr>
          <p:cNvPicPr>
            <a:picLocks noChangeAspect="1"/>
          </p:cNvPicPr>
          <p:nvPr/>
        </p:nvPicPr>
        <p:blipFill rotWithShape="1">
          <a:blip r:embed="rId4">
            <a:extLst>
              <a:ext uri="{28A0092B-C50C-407E-A947-70E740481C1C}">
                <a14:useLocalDpi xmlns:a14="http://schemas.microsoft.com/office/drawing/2010/main" val="0"/>
              </a:ext>
            </a:extLst>
          </a:blip>
          <a:srcRect l="9096" t="12056" r="8729" b="5218"/>
          <a:stretch/>
        </p:blipFill>
        <p:spPr>
          <a:xfrm>
            <a:off x="5008323" y="1229993"/>
            <a:ext cx="2520000" cy="2520000"/>
          </a:xfrm>
          <a:prstGeom prst="rect">
            <a:avLst/>
          </a:prstGeom>
          <a:ln w="19050" cap="sq">
            <a:solidFill>
              <a:srgbClr val="7030A0"/>
            </a:solidFill>
            <a:prstDash val="solid"/>
            <a:miter lim="800000"/>
          </a:ln>
          <a:effectLst>
            <a:outerShdw blurRad="50800" dist="38100" dir="2700000" algn="tl" rotWithShape="0">
              <a:srgbClr val="000000">
                <a:alpha val="43000"/>
              </a:srgbClr>
            </a:outerShdw>
          </a:effectLst>
        </p:spPr>
      </p:pic>
      <p:sp>
        <p:nvSpPr>
          <p:cNvPr id="25" name="矩形 24">
            <a:extLst>
              <a:ext uri="{FF2B5EF4-FFF2-40B4-BE49-F238E27FC236}">
                <a16:creationId xmlns:a16="http://schemas.microsoft.com/office/drawing/2014/main" id="{799CE289-158B-4438-8E84-36517137B9EC}"/>
              </a:ext>
            </a:extLst>
          </p:cNvPr>
          <p:cNvSpPr/>
          <p:nvPr/>
        </p:nvSpPr>
        <p:spPr>
          <a:xfrm>
            <a:off x="273050" y="1229993"/>
            <a:ext cx="1879600" cy="252000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19050">
            <a:solidFill>
              <a:srgbClr val="7E4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9C8300CE-A2E5-43DA-B972-0F8068C09490}"/>
              </a:ext>
            </a:extLst>
          </p:cNvPr>
          <p:cNvPicPr>
            <a:picLocks noChangeAspect="1"/>
          </p:cNvPicPr>
          <p:nvPr/>
        </p:nvPicPr>
        <p:blipFill rotWithShape="1">
          <a:blip r:embed="rId6"/>
          <a:srcRect b="50298"/>
          <a:stretch/>
        </p:blipFill>
        <p:spPr>
          <a:xfrm>
            <a:off x="339261" y="3181159"/>
            <a:ext cx="894865" cy="524360"/>
          </a:xfrm>
          <a:prstGeom prst="rect">
            <a:avLst/>
          </a:prstGeom>
        </p:spPr>
      </p:pic>
      <p:pic>
        <p:nvPicPr>
          <p:cNvPr id="31" name="图片 30">
            <a:extLst>
              <a:ext uri="{FF2B5EF4-FFF2-40B4-BE49-F238E27FC236}">
                <a16:creationId xmlns:a16="http://schemas.microsoft.com/office/drawing/2014/main" id="{65B59763-5EE2-43BB-ADCB-552D003BEF5B}"/>
              </a:ext>
            </a:extLst>
          </p:cNvPr>
          <p:cNvPicPr>
            <a:picLocks noChangeAspect="1"/>
          </p:cNvPicPr>
          <p:nvPr/>
        </p:nvPicPr>
        <p:blipFill rotWithShape="1">
          <a:blip r:embed="rId6"/>
          <a:srcRect t="50000"/>
          <a:stretch/>
        </p:blipFill>
        <p:spPr>
          <a:xfrm>
            <a:off x="1199925" y="3181159"/>
            <a:ext cx="893924" cy="526945"/>
          </a:xfrm>
          <a:prstGeom prst="rect">
            <a:avLst/>
          </a:prstGeom>
        </p:spPr>
      </p:pic>
      <p:pic>
        <p:nvPicPr>
          <p:cNvPr id="32" name="图片 31">
            <a:extLst>
              <a:ext uri="{FF2B5EF4-FFF2-40B4-BE49-F238E27FC236}">
                <a16:creationId xmlns:a16="http://schemas.microsoft.com/office/drawing/2014/main" id="{5C731FB1-88A3-49E5-8C21-C0A85335E574}"/>
              </a:ext>
            </a:extLst>
          </p:cNvPr>
          <p:cNvPicPr>
            <a:picLocks noChangeAspect="1"/>
          </p:cNvPicPr>
          <p:nvPr/>
        </p:nvPicPr>
        <p:blipFill rotWithShape="1">
          <a:blip r:embed="rId7"/>
          <a:srcRect l="618" t="356" r="506" b="78"/>
          <a:stretch/>
        </p:blipFill>
        <p:spPr>
          <a:xfrm>
            <a:off x="866971" y="3958017"/>
            <a:ext cx="2797173" cy="2043726"/>
          </a:xfrm>
          <a:prstGeom prst="rect">
            <a:avLst/>
          </a:prstGeom>
          <a:ln w="19050" cap="sq">
            <a:solidFill>
              <a:srgbClr val="7E4381"/>
            </a:solidFill>
            <a:prstDash val="solid"/>
            <a:miter lim="800000"/>
          </a:ln>
          <a:effectLst>
            <a:outerShdw blurRad="50800" dist="38100" dir="2700000" algn="tl" rotWithShape="0">
              <a:srgbClr val="000000">
                <a:alpha val="43000"/>
              </a:srgbClr>
            </a:outerShdw>
          </a:effectLst>
        </p:spPr>
      </p:pic>
      <p:pic>
        <p:nvPicPr>
          <p:cNvPr id="33" name="图片 32">
            <a:extLst>
              <a:ext uri="{FF2B5EF4-FFF2-40B4-BE49-F238E27FC236}">
                <a16:creationId xmlns:a16="http://schemas.microsoft.com/office/drawing/2014/main" id="{CEEE1B8D-5C71-45F1-AD43-B38A80325771}"/>
              </a:ext>
            </a:extLst>
          </p:cNvPr>
          <p:cNvPicPr>
            <a:picLocks noChangeAspect="1"/>
          </p:cNvPicPr>
          <p:nvPr/>
        </p:nvPicPr>
        <p:blipFill rotWithShape="1">
          <a:blip r:embed="rId8"/>
          <a:srcRect l="451" t="528" r="415"/>
          <a:stretch/>
        </p:blipFill>
        <p:spPr>
          <a:xfrm>
            <a:off x="3991839" y="3958017"/>
            <a:ext cx="2732884" cy="2037618"/>
          </a:xfrm>
          <a:prstGeom prst="rect">
            <a:avLst/>
          </a:prstGeom>
          <a:ln w="19050" cap="sq">
            <a:solidFill>
              <a:srgbClr val="7E4381"/>
            </a:solidFill>
            <a:prstDash val="solid"/>
            <a:miter lim="800000"/>
          </a:ln>
          <a:effectLst>
            <a:outerShdw blurRad="50800" dist="38100" dir="2700000" algn="tl" rotWithShape="0">
              <a:srgbClr val="000000">
                <a:alpha val="43000"/>
              </a:srgbClr>
            </a:outerShdw>
          </a:effectLst>
        </p:spPr>
      </p:pic>
      <p:sp>
        <p:nvSpPr>
          <p:cNvPr id="34" name="文本框 33">
            <a:extLst>
              <a:ext uri="{FF2B5EF4-FFF2-40B4-BE49-F238E27FC236}">
                <a16:creationId xmlns:a16="http://schemas.microsoft.com/office/drawing/2014/main" id="{2A425825-A10F-4167-9FD5-6C6ACC4FAEBF}"/>
              </a:ext>
            </a:extLst>
          </p:cNvPr>
          <p:cNvSpPr txBox="1"/>
          <p:nvPr/>
        </p:nvSpPr>
        <p:spPr>
          <a:xfrm>
            <a:off x="214313" y="6409027"/>
            <a:ext cx="5564982" cy="369332"/>
          </a:xfrm>
          <a:prstGeom prst="rect">
            <a:avLst/>
          </a:prstGeom>
          <a:noFill/>
        </p:spPr>
        <p:txBody>
          <a:bodyPr wrap="square" rtlCol="0">
            <a:spAutoFit/>
          </a:bodyPr>
          <a:lstStyle/>
          <a:p>
            <a:r>
              <a:rPr lang="zh-CN" altLang="en-US" dirty="0">
                <a:solidFill>
                  <a:srgbClr val="BFBDB6"/>
                </a:solidFill>
                <a:latin typeface="Fira Code" panose="020B0809050000020004" pitchFamily="49" charset="0"/>
              </a:rPr>
              <a:t>数字化是问题抽象的第一步</a:t>
            </a:r>
          </a:p>
        </p:txBody>
      </p:sp>
    </p:spTree>
    <p:extLst>
      <p:ext uri="{BB962C8B-B14F-4D97-AF65-F5344CB8AC3E}">
        <p14:creationId xmlns:p14="http://schemas.microsoft.com/office/powerpoint/2010/main" val="3326749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A5F35-DEBE-4913-9ADE-33C0BFE32E17}"/>
              </a:ext>
            </a:extLst>
          </p:cNvPr>
          <p:cNvSpPr>
            <a:spLocks noGrp="1"/>
          </p:cNvSpPr>
          <p:nvPr>
            <p:ph type="title"/>
          </p:nvPr>
        </p:nvSpPr>
        <p:spPr/>
        <p:txBody>
          <a:bodyPr/>
          <a:lstStyle/>
          <a:p>
            <a:r>
              <a:rPr lang="zh-CN" altLang="en-US" dirty="0"/>
              <a:t>选择相位</a:t>
            </a:r>
            <a:r>
              <a:rPr lang="zh-CN" altLang="en-US" dirty="0">
                <a:solidFill>
                  <a:srgbClr val="DECFDF"/>
                </a:solidFill>
              </a:rPr>
              <a:t>：赋其翅翼</a:t>
            </a:r>
          </a:p>
        </p:txBody>
      </p:sp>
      <p:sp>
        <p:nvSpPr>
          <p:cNvPr id="6" name="文本框 5">
            <a:extLst>
              <a:ext uri="{FF2B5EF4-FFF2-40B4-BE49-F238E27FC236}">
                <a16:creationId xmlns:a16="http://schemas.microsoft.com/office/drawing/2014/main" id="{A8EC88C4-3DA3-472A-B8B0-4689C54C3C23}"/>
              </a:ext>
            </a:extLst>
          </p:cNvPr>
          <p:cNvSpPr txBox="1"/>
          <p:nvPr/>
        </p:nvSpPr>
        <p:spPr>
          <a:xfrm>
            <a:off x="8532019" y="13279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7" name="文本框 6">
            <a:extLst>
              <a:ext uri="{FF2B5EF4-FFF2-40B4-BE49-F238E27FC236}">
                <a16:creationId xmlns:a16="http://schemas.microsoft.com/office/drawing/2014/main" id="{318784AC-16FE-41FD-9CCB-1EC590181163}"/>
              </a:ext>
            </a:extLst>
          </p:cNvPr>
          <p:cNvSpPr txBox="1"/>
          <p:nvPr/>
        </p:nvSpPr>
        <p:spPr>
          <a:xfrm>
            <a:off x="8532019" y="190896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8" name="文本框 7">
            <a:extLst>
              <a:ext uri="{FF2B5EF4-FFF2-40B4-BE49-F238E27FC236}">
                <a16:creationId xmlns:a16="http://schemas.microsoft.com/office/drawing/2014/main" id="{9155165A-0065-463C-84E7-D5A15D0EC61B}"/>
              </a:ext>
            </a:extLst>
          </p:cNvPr>
          <p:cNvSpPr txBox="1"/>
          <p:nvPr/>
        </p:nvSpPr>
        <p:spPr>
          <a:xfrm>
            <a:off x="8532018" y="2489993"/>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sp>
        <p:nvSpPr>
          <p:cNvPr id="11" name="文本框 10">
            <a:extLst>
              <a:ext uri="{FF2B5EF4-FFF2-40B4-BE49-F238E27FC236}">
                <a16:creationId xmlns:a16="http://schemas.microsoft.com/office/drawing/2014/main" id="{FBB872C3-F528-40F7-A883-32474B0D0DD6}"/>
              </a:ext>
            </a:extLst>
          </p:cNvPr>
          <p:cNvSpPr txBox="1"/>
          <p:nvPr/>
        </p:nvSpPr>
        <p:spPr>
          <a:xfrm>
            <a:off x="8532017" y="481409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12" name="直接箭头连接符 11">
            <a:extLst>
              <a:ext uri="{FF2B5EF4-FFF2-40B4-BE49-F238E27FC236}">
                <a16:creationId xmlns:a16="http://schemas.microsoft.com/office/drawing/2014/main" id="{8C624203-168A-44ED-8EAD-A7A99FFDE764}"/>
              </a:ext>
            </a:extLst>
          </p:cNvPr>
          <p:cNvCxnSpPr>
            <a:stCxn id="6" idx="2"/>
            <a:endCxn id="7" idx="0"/>
          </p:cNvCxnSpPr>
          <p:nvPr/>
        </p:nvCxnSpPr>
        <p:spPr>
          <a:xfrm>
            <a:off x="9257110" y="173656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8E34A04E-23FF-4739-8E92-2838B973B100}"/>
              </a:ext>
            </a:extLst>
          </p:cNvPr>
          <p:cNvCxnSpPr/>
          <p:nvPr/>
        </p:nvCxnSpPr>
        <p:spPr>
          <a:xfrm>
            <a:off x="9257110" y="231759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20" name="直接连接符 19">
            <a:extLst>
              <a:ext uri="{FF2B5EF4-FFF2-40B4-BE49-F238E27FC236}">
                <a16:creationId xmlns:a16="http://schemas.microsoft.com/office/drawing/2014/main" id="{E30F4D6A-5582-4F64-A269-B7D1CFA4A8D1}"/>
              </a:ext>
            </a:extLst>
          </p:cNvPr>
          <p:cNvCxnSpPr/>
          <p:nvPr/>
        </p:nvCxnSpPr>
        <p:spPr>
          <a:xfrm>
            <a:off x="7862888" y="732734"/>
            <a:ext cx="0" cy="5392531"/>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05246F0C-007A-4C1B-BF38-6D20D5079EB8}"/>
              </a:ext>
            </a:extLst>
          </p:cNvPr>
          <p:cNvSpPr txBox="1"/>
          <p:nvPr/>
        </p:nvSpPr>
        <p:spPr>
          <a:xfrm>
            <a:off x="8532017" y="13279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44" name="文本框 43">
            <a:extLst>
              <a:ext uri="{FF2B5EF4-FFF2-40B4-BE49-F238E27FC236}">
                <a16:creationId xmlns:a16="http://schemas.microsoft.com/office/drawing/2014/main" id="{F6EE570F-4D77-4287-A9ED-046FEEC84DE2}"/>
              </a:ext>
            </a:extLst>
          </p:cNvPr>
          <p:cNvSpPr txBox="1"/>
          <p:nvPr/>
        </p:nvSpPr>
        <p:spPr>
          <a:xfrm>
            <a:off x="8532017" y="190896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45" name="文本框 44">
            <a:extLst>
              <a:ext uri="{FF2B5EF4-FFF2-40B4-BE49-F238E27FC236}">
                <a16:creationId xmlns:a16="http://schemas.microsoft.com/office/drawing/2014/main" id="{B5022D18-E2B5-41D2-9FE5-9BCE6B6E50F2}"/>
              </a:ext>
            </a:extLst>
          </p:cNvPr>
          <p:cNvSpPr txBox="1"/>
          <p:nvPr/>
        </p:nvSpPr>
        <p:spPr>
          <a:xfrm>
            <a:off x="8532016" y="2489993"/>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sp>
        <p:nvSpPr>
          <p:cNvPr id="46" name="文本框 45">
            <a:extLst>
              <a:ext uri="{FF2B5EF4-FFF2-40B4-BE49-F238E27FC236}">
                <a16:creationId xmlns:a16="http://schemas.microsoft.com/office/drawing/2014/main" id="{3785AFED-606C-42F4-A817-C4238CA93926}"/>
              </a:ext>
            </a:extLst>
          </p:cNvPr>
          <p:cNvSpPr txBox="1"/>
          <p:nvPr/>
        </p:nvSpPr>
        <p:spPr>
          <a:xfrm>
            <a:off x="8532014" y="3331831"/>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选择相位</a:t>
            </a:r>
            <a:endParaRPr lang="en-US" altLang="zh-CN" dirty="0"/>
          </a:p>
        </p:txBody>
      </p:sp>
      <p:cxnSp>
        <p:nvCxnSpPr>
          <p:cNvPr id="49" name="直接箭头连接符 48">
            <a:extLst>
              <a:ext uri="{FF2B5EF4-FFF2-40B4-BE49-F238E27FC236}">
                <a16:creationId xmlns:a16="http://schemas.microsoft.com/office/drawing/2014/main" id="{9508F487-FF35-48BD-9EE7-ADF5EF55D0BA}"/>
              </a:ext>
            </a:extLst>
          </p:cNvPr>
          <p:cNvCxnSpPr>
            <a:stCxn id="43" idx="2"/>
            <a:endCxn id="44" idx="0"/>
          </p:cNvCxnSpPr>
          <p:nvPr/>
        </p:nvCxnSpPr>
        <p:spPr>
          <a:xfrm>
            <a:off x="9257108" y="173656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0" name="直接箭头连接符 49">
            <a:extLst>
              <a:ext uri="{FF2B5EF4-FFF2-40B4-BE49-F238E27FC236}">
                <a16:creationId xmlns:a16="http://schemas.microsoft.com/office/drawing/2014/main" id="{6238A4B1-7979-4E8F-8CEF-F7D0D9DD2BE5}"/>
              </a:ext>
            </a:extLst>
          </p:cNvPr>
          <p:cNvCxnSpPr/>
          <p:nvPr/>
        </p:nvCxnSpPr>
        <p:spPr>
          <a:xfrm>
            <a:off x="9257108" y="231759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1" name="直接箭头连接符 50">
            <a:extLst>
              <a:ext uri="{FF2B5EF4-FFF2-40B4-BE49-F238E27FC236}">
                <a16:creationId xmlns:a16="http://schemas.microsoft.com/office/drawing/2014/main" id="{6F1413CF-9F79-451D-85AE-2C6B936623DB}"/>
              </a:ext>
            </a:extLst>
          </p:cNvPr>
          <p:cNvCxnSpPr>
            <a:cxnSpLocks/>
            <a:stCxn id="45" idx="2"/>
            <a:endCxn id="46" idx="0"/>
          </p:cNvCxnSpPr>
          <p:nvPr/>
        </p:nvCxnSpPr>
        <p:spPr>
          <a:xfrm flipH="1">
            <a:off x="9257105" y="2898616"/>
            <a:ext cx="2" cy="433215"/>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58" name="文本框 57">
            <a:extLst>
              <a:ext uri="{FF2B5EF4-FFF2-40B4-BE49-F238E27FC236}">
                <a16:creationId xmlns:a16="http://schemas.microsoft.com/office/drawing/2014/main" id="{2773398B-0F83-4D73-AF66-C3D21371E06A}"/>
              </a:ext>
            </a:extLst>
          </p:cNvPr>
          <p:cNvSpPr txBox="1"/>
          <p:nvPr/>
        </p:nvSpPr>
        <p:spPr>
          <a:xfrm>
            <a:off x="171449" y="6437590"/>
            <a:ext cx="6100762" cy="369332"/>
          </a:xfrm>
          <a:prstGeom prst="rect">
            <a:avLst/>
          </a:prstGeom>
          <a:noFill/>
        </p:spPr>
        <p:txBody>
          <a:bodyPr wrap="square">
            <a:spAutoFit/>
          </a:bodyPr>
          <a:lstStyle/>
          <a:p>
            <a:r>
              <a:rPr lang="zh-CN" altLang="en-US" b="0" dirty="0">
                <a:solidFill>
                  <a:srgbClr val="BFBDB6"/>
                </a:solidFill>
                <a:effectLst/>
                <a:latin typeface="Fira Code" panose="020B0809050000020004" pitchFamily="49" charset="0"/>
              </a:rPr>
              <a:t>装配相位就不是问题啊，我们测试六次不就搞定了？</a:t>
            </a:r>
          </a:p>
        </p:txBody>
      </p:sp>
      <p:pic>
        <p:nvPicPr>
          <p:cNvPr id="59" name="图片 58">
            <a:extLst>
              <a:ext uri="{FF2B5EF4-FFF2-40B4-BE49-F238E27FC236}">
                <a16:creationId xmlns:a16="http://schemas.microsoft.com/office/drawing/2014/main" id="{DAED1C2A-A4C2-4048-8648-26C8198CAC4C}"/>
              </a:ext>
            </a:extLst>
          </p:cNvPr>
          <p:cNvPicPr>
            <a:picLocks noChangeAspect="1"/>
          </p:cNvPicPr>
          <p:nvPr/>
        </p:nvPicPr>
        <p:blipFill>
          <a:blip r:embed="rId3"/>
          <a:stretch>
            <a:fillRect/>
          </a:stretch>
        </p:blipFill>
        <p:spPr>
          <a:xfrm>
            <a:off x="171449" y="1494213"/>
            <a:ext cx="7565232" cy="3242020"/>
          </a:xfrm>
          <a:prstGeom prst="rect">
            <a:avLst/>
          </a:prstGeom>
        </p:spPr>
      </p:pic>
      <p:cxnSp>
        <p:nvCxnSpPr>
          <p:cNvPr id="4" name="直接箭头连接符 3">
            <a:extLst>
              <a:ext uri="{FF2B5EF4-FFF2-40B4-BE49-F238E27FC236}">
                <a16:creationId xmlns:a16="http://schemas.microsoft.com/office/drawing/2014/main" id="{97CFA107-8876-419F-89E2-0CBD62B3DB02}"/>
              </a:ext>
            </a:extLst>
          </p:cNvPr>
          <p:cNvCxnSpPr>
            <a:cxnSpLocks/>
            <a:stCxn id="46" idx="2"/>
          </p:cNvCxnSpPr>
          <p:nvPr/>
        </p:nvCxnSpPr>
        <p:spPr>
          <a:xfrm>
            <a:off x="9257105" y="3740454"/>
            <a:ext cx="1" cy="1073639"/>
          </a:xfrm>
          <a:prstGeom prst="straightConnector1">
            <a:avLst/>
          </a:prstGeom>
          <a:ln w="28575">
            <a:prstDash val="lgDash"/>
            <a:tailEnd type="triangle"/>
          </a:ln>
        </p:spPr>
        <p:style>
          <a:lnRef idx="3">
            <a:schemeClr val="accent5"/>
          </a:lnRef>
          <a:fillRef idx="0">
            <a:schemeClr val="accent5"/>
          </a:fillRef>
          <a:effectRef idx="2">
            <a:schemeClr val="accent5"/>
          </a:effectRef>
          <a:fontRef idx="minor">
            <a:schemeClr val="tx1"/>
          </a:fontRef>
        </p:style>
      </p:cxnSp>
      <p:sp>
        <p:nvSpPr>
          <p:cNvPr id="31" name="文本框 30">
            <a:extLst>
              <a:ext uri="{FF2B5EF4-FFF2-40B4-BE49-F238E27FC236}">
                <a16:creationId xmlns:a16="http://schemas.microsoft.com/office/drawing/2014/main" id="{3BF9A63A-89F3-4983-8196-2AA72620D3A4}"/>
              </a:ext>
            </a:extLst>
          </p:cNvPr>
          <p:cNvSpPr txBox="1"/>
          <p:nvPr/>
        </p:nvSpPr>
        <p:spPr>
          <a:xfrm>
            <a:off x="5348006" y="4796576"/>
            <a:ext cx="2458917" cy="1285032"/>
          </a:xfrm>
          <a:prstGeom prst="rect">
            <a:avLst/>
          </a:prstGeom>
          <a:noFill/>
        </p:spPr>
        <p:txBody>
          <a:bodyPr wrap="square" rtlCol="0">
            <a:spAutoFit/>
          </a:bodyPr>
          <a:lstStyle/>
          <a:p>
            <a:pPr>
              <a:lnSpc>
                <a:spcPct val="150000"/>
              </a:lnSpc>
            </a:pPr>
            <a:r>
              <a:rPr lang="en-US" altLang="zh-CN" dirty="0"/>
              <a:t>          – </a:t>
            </a:r>
            <a:r>
              <a:rPr lang="zh-CN" altLang="en-US" dirty="0"/>
              <a:t>实际接触面</a:t>
            </a:r>
            <a:endParaRPr lang="en-US" altLang="zh-CN" dirty="0"/>
          </a:p>
          <a:p>
            <a:pPr>
              <a:lnSpc>
                <a:spcPct val="150000"/>
              </a:lnSpc>
            </a:pPr>
            <a:r>
              <a:rPr lang="zh-CN" altLang="en-US" dirty="0"/>
              <a:t>          </a:t>
            </a:r>
            <a:r>
              <a:rPr lang="en-US" altLang="zh-CN" dirty="0"/>
              <a:t>– </a:t>
            </a:r>
            <a:r>
              <a:rPr lang="zh-CN" altLang="en-US" dirty="0"/>
              <a:t>最小方差相位</a:t>
            </a:r>
            <a:endParaRPr lang="en-US" altLang="zh-CN" dirty="0"/>
          </a:p>
          <a:p>
            <a:pPr>
              <a:lnSpc>
                <a:spcPct val="150000"/>
              </a:lnSpc>
            </a:pPr>
            <a:r>
              <a:rPr lang="zh-CN" altLang="en-US" dirty="0"/>
              <a:t>          </a:t>
            </a:r>
            <a:r>
              <a:rPr lang="en-US" altLang="zh-CN" dirty="0"/>
              <a:t>– </a:t>
            </a:r>
            <a:r>
              <a:rPr lang="zh-CN" altLang="en-US" dirty="0"/>
              <a:t>最大方差相位</a:t>
            </a:r>
          </a:p>
        </p:txBody>
      </p:sp>
      <p:sp>
        <p:nvSpPr>
          <p:cNvPr id="32" name="矩形 31">
            <a:extLst>
              <a:ext uri="{FF2B5EF4-FFF2-40B4-BE49-F238E27FC236}">
                <a16:creationId xmlns:a16="http://schemas.microsoft.com/office/drawing/2014/main" id="{9EBDBFBC-BA31-4C86-9F81-8BFACCE03A9E}"/>
              </a:ext>
            </a:extLst>
          </p:cNvPr>
          <p:cNvSpPr/>
          <p:nvPr/>
        </p:nvSpPr>
        <p:spPr>
          <a:xfrm>
            <a:off x="5348006" y="4955079"/>
            <a:ext cx="648000" cy="252000"/>
          </a:xfrm>
          <a:prstGeom prst="rect">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27B204A-8D24-4E50-9FBB-C1F14FF71965}"/>
              </a:ext>
            </a:extLst>
          </p:cNvPr>
          <p:cNvSpPr/>
          <p:nvPr/>
        </p:nvSpPr>
        <p:spPr>
          <a:xfrm>
            <a:off x="5348006" y="5365582"/>
            <a:ext cx="648000" cy="252000"/>
          </a:xfrm>
          <a:prstGeom prst="rect">
            <a:avLst/>
          </a:prstGeom>
          <a:solidFill>
            <a:srgbClr val="A9D0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EBC63B00-60D2-4049-88EB-5236EA46CCB0}"/>
              </a:ext>
            </a:extLst>
          </p:cNvPr>
          <p:cNvSpPr/>
          <p:nvPr/>
        </p:nvSpPr>
        <p:spPr>
          <a:xfrm>
            <a:off x="5348006" y="5769942"/>
            <a:ext cx="648000" cy="25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CF9C330-74D9-4957-A661-A7C555293621}"/>
              </a:ext>
            </a:extLst>
          </p:cNvPr>
          <p:cNvSpPr txBox="1"/>
          <p:nvPr/>
        </p:nvSpPr>
        <p:spPr>
          <a:xfrm>
            <a:off x="231226" y="4981835"/>
            <a:ext cx="4607719" cy="830997"/>
          </a:xfrm>
          <a:prstGeom prst="rect">
            <a:avLst/>
          </a:prstGeom>
          <a:noFill/>
          <a:ln>
            <a:noFill/>
          </a:ln>
        </p:spPr>
        <p:txBody>
          <a:bodyPr wrap="square" rtlCol="0">
            <a:spAutoFit/>
          </a:bodyPr>
          <a:lstStyle/>
          <a:p>
            <a:r>
              <a:rPr lang="zh-CN" altLang="en-US" sz="2400" b="1" dirty="0">
                <a:solidFill>
                  <a:srgbClr val="7E4381"/>
                </a:solidFill>
              </a:rPr>
              <a:t>方差最小或许有利于装配同轴度？先从方差最小开始一个一个试吧。</a:t>
            </a:r>
          </a:p>
        </p:txBody>
      </p:sp>
    </p:spTree>
    <p:extLst>
      <p:ext uri="{BB962C8B-B14F-4D97-AF65-F5344CB8AC3E}">
        <p14:creationId xmlns:p14="http://schemas.microsoft.com/office/powerpoint/2010/main" val="38434488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1000"/>
                                        <p:tgtEl>
                                          <p:spTgt spid="59"/>
                                        </p:tgtEl>
                                      </p:cBhvr>
                                    </p:animEffect>
                                    <p:anim calcmode="lin" valueType="num">
                                      <p:cBhvr>
                                        <p:cTn id="28" dur="1000" fill="hold"/>
                                        <p:tgtEl>
                                          <p:spTgt spid="59"/>
                                        </p:tgtEl>
                                        <p:attrNameLst>
                                          <p:attrName>ppt_x</p:attrName>
                                        </p:attrNameLst>
                                      </p:cBhvr>
                                      <p:tavLst>
                                        <p:tav tm="0">
                                          <p:val>
                                            <p:strVal val="#ppt_x"/>
                                          </p:val>
                                        </p:tav>
                                        <p:tav tm="100000">
                                          <p:val>
                                            <p:strVal val="#ppt_x"/>
                                          </p:val>
                                        </p:tav>
                                      </p:tavLst>
                                    </p:anim>
                                    <p:anim calcmode="lin" valueType="num">
                                      <p:cBhvr>
                                        <p:cTn id="2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animBg="1"/>
      <p:bldP spid="3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032BEB1A-7E1C-4DF3-8078-4BABFAC6CFD5}"/>
              </a:ext>
            </a:extLst>
          </p:cNvPr>
          <p:cNvPicPr>
            <a:picLocks noChangeAspect="1"/>
          </p:cNvPicPr>
          <p:nvPr/>
        </p:nvPicPr>
        <p:blipFill>
          <a:blip r:embed="rId3"/>
          <a:stretch>
            <a:fillRect/>
          </a:stretch>
        </p:blipFill>
        <p:spPr>
          <a:xfrm>
            <a:off x="305089" y="1125838"/>
            <a:ext cx="2863745" cy="2147809"/>
          </a:xfrm>
          <a:prstGeom prst="rect">
            <a:avLst/>
          </a:prstGeom>
          <a:ln w="19050" cap="sq">
            <a:solidFill>
              <a:srgbClr val="7E4381"/>
            </a:solidFill>
            <a:prstDash val="solid"/>
            <a:miter lim="800000"/>
          </a:ln>
          <a:effectLst>
            <a:outerShdw blurRad="50800" dist="38100" dir="2700000" algn="tl" rotWithShape="0">
              <a:srgbClr val="000000">
                <a:alpha val="43000"/>
              </a:srgbClr>
            </a:outerShdw>
          </a:effectLst>
        </p:spPr>
      </p:pic>
      <p:sp>
        <p:nvSpPr>
          <p:cNvPr id="2" name="标题 1">
            <a:extLst>
              <a:ext uri="{FF2B5EF4-FFF2-40B4-BE49-F238E27FC236}">
                <a16:creationId xmlns:a16="http://schemas.microsoft.com/office/drawing/2014/main" id="{268A5F35-DEBE-4913-9ADE-33C0BFE32E17}"/>
              </a:ext>
            </a:extLst>
          </p:cNvPr>
          <p:cNvSpPr>
            <a:spLocks noGrp="1"/>
          </p:cNvSpPr>
          <p:nvPr>
            <p:ph type="title"/>
          </p:nvPr>
        </p:nvSpPr>
        <p:spPr/>
        <p:txBody>
          <a:bodyPr/>
          <a:lstStyle/>
          <a:p>
            <a:r>
              <a:rPr lang="zh-CN" altLang="en-US" dirty="0"/>
              <a:t>选择预紧力</a:t>
            </a:r>
            <a:r>
              <a:rPr lang="zh-CN" altLang="en-US" dirty="0">
                <a:solidFill>
                  <a:srgbClr val="DECFDF"/>
                </a:solidFill>
              </a:rPr>
              <a:t>：赋其色彩</a:t>
            </a:r>
          </a:p>
        </p:txBody>
      </p:sp>
      <p:sp>
        <p:nvSpPr>
          <p:cNvPr id="6" name="文本框 5">
            <a:extLst>
              <a:ext uri="{FF2B5EF4-FFF2-40B4-BE49-F238E27FC236}">
                <a16:creationId xmlns:a16="http://schemas.microsoft.com/office/drawing/2014/main" id="{A8EC88C4-3DA3-472A-B8B0-4689C54C3C23}"/>
              </a:ext>
            </a:extLst>
          </p:cNvPr>
          <p:cNvSpPr txBox="1"/>
          <p:nvPr/>
        </p:nvSpPr>
        <p:spPr>
          <a:xfrm>
            <a:off x="8532019" y="13279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7" name="文本框 6">
            <a:extLst>
              <a:ext uri="{FF2B5EF4-FFF2-40B4-BE49-F238E27FC236}">
                <a16:creationId xmlns:a16="http://schemas.microsoft.com/office/drawing/2014/main" id="{318784AC-16FE-41FD-9CCB-1EC590181163}"/>
              </a:ext>
            </a:extLst>
          </p:cNvPr>
          <p:cNvSpPr txBox="1"/>
          <p:nvPr/>
        </p:nvSpPr>
        <p:spPr>
          <a:xfrm>
            <a:off x="8532019" y="190896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8" name="文本框 7">
            <a:extLst>
              <a:ext uri="{FF2B5EF4-FFF2-40B4-BE49-F238E27FC236}">
                <a16:creationId xmlns:a16="http://schemas.microsoft.com/office/drawing/2014/main" id="{9155165A-0065-463C-84E7-D5A15D0EC61B}"/>
              </a:ext>
            </a:extLst>
          </p:cNvPr>
          <p:cNvSpPr txBox="1"/>
          <p:nvPr/>
        </p:nvSpPr>
        <p:spPr>
          <a:xfrm>
            <a:off x="8532018" y="2489993"/>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cxnSp>
        <p:nvCxnSpPr>
          <p:cNvPr id="12" name="直接箭头连接符 11">
            <a:extLst>
              <a:ext uri="{FF2B5EF4-FFF2-40B4-BE49-F238E27FC236}">
                <a16:creationId xmlns:a16="http://schemas.microsoft.com/office/drawing/2014/main" id="{8C624203-168A-44ED-8EAD-A7A99FFDE764}"/>
              </a:ext>
            </a:extLst>
          </p:cNvPr>
          <p:cNvCxnSpPr>
            <a:stCxn id="6" idx="2"/>
            <a:endCxn id="7" idx="0"/>
          </p:cNvCxnSpPr>
          <p:nvPr/>
        </p:nvCxnSpPr>
        <p:spPr>
          <a:xfrm>
            <a:off x="9257110" y="173656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8E34A04E-23FF-4739-8E92-2838B973B100}"/>
              </a:ext>
            </a:extLst>
          </p:cNvPr>
          <p:cNvCxnSpPr/>
          <p:nvPr/>
        </p:nvCxnSpPr>
        <p:spPr>
          <a:xfrm>
            <a:off x="9257110" y="231759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4" name="直接箭头连接符 13">
            <a:extLst>
              <a:ext uri="{FF2B5EF4-FFF2-40B4-BE49-F238E27FC236}">
                <a16:creationId xmlns:a16="http://schemas.microsoft.com/office/drawing/2014/main" id="{DB707F6A-A59D-4CF7-B0ED-989DD13EFFA4}"/>
              </a:ext>
            </a:extLst>
          </p:cNvPr>
          <p:cNvCxnSpPr>
            <a:cxnSpLocks/>
            <a:stCxn id="8" idx="2"/>
          </p:cNvCxnSpPr>
          <p:nvPr/>
        </p:nvCxnSpPr>
        <p:spPr>
          <a:xfrm flipH="1">
            <a:off x="9257108" y="2898616"/>
            <a:ext cx="1" cy="1915477"/>
          </a:xfrm>
          <a:prstGeom prst="straightConnector1">
            <a:avLst/>
          </a:prstGeom>
          <a:ln w="28575">
            <a:prstDash val="lgDash"/>
            <a:tailEnd type="triangle"/>
          </a:ln>
        </p:spPr>
        <p:style>
          <a:lnRef idx="3">
            <a:schemeClr val="accent5"/>
          </a:lnRef>
          <a:fillRef idx="0">
            <a:schemeClr val="accent5"/>
          </a:fillRef>
          <a:effectRef idx="2">
            <a:schemeClr val="accent5"/>
          </a:effectRef>
          <a:fontRef idx="minor">
            <a:schemeClr val="tx1"/>
          </a:fontRef>
        </p:style>
      </p:cxnSp>
      <p:cxnSp>
        <p:nvCxnSpPr>
          <p:cNvPr id="20" name="直接连接符 19">
            <a:extLst>
              <a:ext uri="{FF2B5EF4-FFF2-40B4-BE49-F238E27FC236}">
                <a16:creationId xmlns:a16="http://schemas.microsoft.com/office/drawing/2014/main" id="{E30F4D6A-5582-4F64-A269-B7D1CFA4A8D1}"/>
              </a:ext>
            </a:extLst>
          </p:cNvPr>
          <p:cNvCxnSpPr/>
          <p:nvPr/>
        </p:nvCxnSpPr>
        <p:spPr>
          <a:xfrm>
            <a:off x="7862888" y="732734"/>
            <a:ext cx="0" cy="5392531"/>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05246F0C-007A-4C1B-BF38-6D20D5079EB8}"/>
              </a:ext>
            </a:extLst>
          </p:cNvPr>
          <p:cNvSpPr txBox="1"/>
          <p:nvPr/>
        </p:nvSpPr>
        <p:spPr>
          <a:xfrm>
            <a:off x="8532017" y="13279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44" name="文本框 43">
            <a:extLst>
              <a:ext uri="{FF2B5EF4-FFF2-40B4-BE49-F238E27FC236}">
                <a16:creationId xmlns:a16="http://schemas.microsoft.com/office/drawing/2014/main" id="{F6EE570F-4D77-4287-A9ED-046FEEC84DE2}"/>
              </a:ext>
            </a:extLst>
          </p:cNvPr>
          <p:cNvSpPr txBox="1"/>
          <p:nvPr/>
        </p:nvSpPr>
        <p:spPr>
          <a:xfrm>
            <a:off x="8532017" y="190896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45" name="文本框 44">
            <a:extLst>
              <a:ext uri="{FF2B5EF4-FFF2-40B4-BE49-F238E27FC236}">
                <a16:creationId xmlns:a16="http://schemas.microsoft.com/office/drawing/2014/main" id="{B5022D18-E2B5-41D2-9FE5-9BCE6B6E50F2}"/>
              </a:ext>
            </a:extLst>
          </p:cNvPr>
          <p:cNvSpPr txBox="1"/>
          <p:nvPr/>
        </p:nvSpPr>
        <p:spPr>
          <a:xfrm>
            <a:off x="8532016" y="2489993"/>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sp>
        <p:nvSpPr>
          <p:cNvPr id="46" name="文本框 45">
            <a:extLst>
              <a:ext uri="{FF2B5EF4-FFF2-40B4-BE49-F238E27FC236}">
                <a16:creationId xmlns:a16="http://schemas.microsoft.com/office/drawing/2014/main" id="{3785AFED-606C-42F4-A817-C4238CA93926}"/>
              </a:ext>
            </a:extLst>
          </p:cNvPr>
          <p:cNvSpPr txBox="1"/>
          <p:nvPr/>
        </p:nvSpPr>
        <p:spPr>
          <a:xfrm>
            <a:off x="8532014" y="3331831"/>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选择相位</a:t>
            </a:r>
            <a:endParaRPr lang="en-US" altLang="zh-CN" dirty="0"/>
          </a:p>
        </p:txBody>
      </p:sp>
      <p:sp>
        <p:nvSpPr>
          <p:cNvPr id="47" name="文本框 46">
            <a:extLst>
              <a:ext uri="{FF2B5EF4-FFF2-40B4-BE49-F238E27FC236}">
                <a16:creationId xmlns:a16="http://schemas.microsoft.com/office/drawing/2014/main" id="{1DDC7EDB-04FE-44F8-B089-F23D4432EE1B}"/>
              </a:ext>
            </a:extLst>
          </p:cNvPr>
          <p:cNvSpPr txBox="1"/>
          <p:nvPr/>
        </p:nvSpPr>
        <p:spPr>
          <a:xfrm>
            <a:off x="8532013" y="3912856"/>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选择预紧力</a:t>
            </a:r>
            <a:endParaRPr lang="en-US" altLang="zh-CN" dirty="0"/>
          </a:p>
        </p:txBody>
      </p:sp>
      <p:cxnSp>
        <p:nvCxnSpPr>
          <p:cNvPr id="49" name="直接箭头连接符 48">
            <a:extLst>
              <a:ext uri="{FF2B5EF4-FFF2-40B4-BE49-F238E27FC236}">
                <a16:creationId xmlns:a16="http://schemas.microsoft.com/office/drawing/2014/main" id="{9508F487-FF35-48BD-9EE7-ADF5EF55D0BA}"/>
              </a:ext>
            </a:extLst>
          </p:cNvPr>
          <p:cNvCxnSpPr>
            <a:stCxn id="43" idx="2"/>
            <a:endCxn id="44" idx="0"/>
          </p:cNvCxnSpPr>
          <p:nvPr/>
        </p:nvCxnSpPr>
        <p:spPr>
          <a:xfrm>
            <a:off x="9257108" y="173656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0" name="直接箭头连接符 49">
            <a:extLst>
              <a:ext uri="{FF2B5EF4-FFF2-40B4-BE49-F238E27FC236}">
                <a16:creationId xmlns:a16="http://schemas.microsoft.com/office/drawing/2014/main" id="{6238A4B1-7979-4E8F-8CEF-F7D0D9DD2BE5}"/>
              </a:ext>
            </a:extLst>
          </p:cNvPr>
          <p:cNvCxnSpPr/>
          <p:nvPr/>
        </p:nvCxnSpPr>
        <p:spPr>
          <a:xfrm>
            <a:off x="9257108" y="231759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1" name="直接箭头连接符 50">
            <a:extLst>
              <a:ext uri="{FF2B5EF4-FFF2-40B4-BE49-F238E27FC236}">
                <a16:creationId xmlns:a16="http://schemas.microsoft.com/office/drawing/2014/main" id="{6F1413CF-9F79-451D-85AE-2C6B936623DB}"/>
              </a:ext>
            </a:extLst>
          </p:cNvPr>
          <p:cNvCxnSpPr>
            <a:cxnSpLocks/>
            <a:stCxn id="45" idx="2"/>
            <a:endCxn id="46" idx="0"/>
          </p:cNvCxnSpPr>
          <p:nvPr/>
        </p:nvCxnSpPr>
        <p:spPr>
          <a:xfrm flipH="1">
            <a:off x="9257105" y="2898616"/>
            <a:ext cx="2" cy="433215"/>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2" name="直接箭头连接符 51">
            <a:extLst>
              <a:ext uri="{FF2B5EF4-FFF2-40B4-BE49-F238E27FC236}">
                <a16:creationId xmlns:a16="http://schemas.microsoft.com/office/drawing/2014/main" id="{EEF7D4B1-1153-4FDA-8877-F5930C42ECF6}"/>
              </a:ext>
            </a:extLst>
          </p:cNvPr>
          <p:cNvCxnSpPr>
            <a:cxnSpLocks/>
            <a:stCxn id="46" idx="2"/>
            <a:endCxn id="47" idx="0"/>
          </p:cNvCxnSpPr>
          <p:nvPr/>
        </p:nvCxnSpPr>
        <p:spPr>
          <a:xfrm flipH="1">
            <a:off x="9257104" y="3740454"/>
            <a:ext cx="1"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3" name="直接箭头连接符 52">
            <a:extLst>
              <a:ext uri="{FF2B5EF4-FFF2-40B4-BE49-F238E27FC236}">
                <a16:creationId xmlns:a16="http://schemas.microsoft.com/office/drawing/2014/main" id="{06BE86FD-9C52-483C-9CD6-4805AC918AB3}"/>
              </a:ext>
            </a:extLst>
          </p:cNvPr>
          <p:cNvCxnSpPr>
            <a:cxnSpLocks/>
            <a:stCxn id="47" idx="2"/>
          </p:cNvCxnSpPr>
          <p:nvPr/>
        </p:nvCxnSpPr>
        <p:spPr>
          <a:xfrm>
            <a:off x="9257104" y="4321479"/>
            <a:ext cx="2" cy="492614"/>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4" name="直接连接符 53">
            <a:extLst>
              <a:ext uri="{FF2B5EF4-FFF2-40B4-BE49-F238E27FC236}">
                <a16:creationId xmlns:a16="http://schemas.microsoft.com/office/drawing/2014/main" id="{7990F4C5-441D-4926-9507-7E82A27394F6}"/>
              </a:ext>
            </a:extLst>
          </p:cNvPr>
          <p:cNvCxnSpPr/>
          <p:nvPr/>
        </p:nvCxnSpPr>
        <p:spPr>
          <a:xfrm>
            <a:off x="9257103" y="4567786"/>
            <a:ext cx="1427405" cy="0"/>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5" name="直接连接符 54">
            <a:extLst>
              <a:ext uri="{FF2B5EF4-FFF2-40B4-BE49-F238E27FC236}">
                <a16:creationId xmlns:a16="http://schemas.microsoft.com/office/drawing/2014/main" id="{B487436D-57F1-4C5C-AA52-2101768DB757}"/>
              </a:ext>
            </a:extLst>
          </p:cNvPr>
          <p:cNvCxnSpPr/>
          <p:nvPr/>
        </p:nvCxnSpPr>
        <p:spPr>
          <a:xfrm flipV="1">
            <a:off x="10684508" y="3115223"/>
            <a:ext cx="0" cy="1452563"/>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6" name="直接箭头连接符 55">
            <a:extLst>
              <a:ext uri="{FF2B5EF4-FFF2-40B4-BE49-F238E27FC236}">
                <a16:creationId xmlns:a16="http://schemas.microsoft.com/office/drawing/2014/main" id="{6E155075-EFB1-45AB-87DE-07A8FB9F10E9}"/>
              </a:ext>
            </a:extLst>
          </p:cNvPr>
          <p:cNvCxnSpPr/>
          <p:nvPr/>
        </p:nvCxnSpPr>
        <p:spPr>
          <a:xfrm flipH="1">
            <a:off x="9257103" y="3115223"/>
            <a:ext cx="1427405" cy="0"/>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57" name="文本框 56">
            <a:extLst>
              <a:ext uri="{FF2B5EF4-FFF2-40B4-BE49-F238E27FC236}">
                <a16:creationId xmlns:a16="http://schemas.microsoft.com/office/drawing/2014/main" id="{1948B103-88BC-426F-85A9-8FA97DFD6EA6}"/>
              </a:ext>
            </a:extLst>
          </p:cNvPr>
          <p:cNvSpPr txBox="1"/>
          <p:nvPr/>
        </p:nvSpPr>
        <p:spPr>
          <a:xfrm>
            <a:off x="10684506" y="3361531"/>
            <a:ext cx="521310" cy="830997"/>
          </a:xfrm>
          <a:prstGeom prst="rect">
            <a:avLst/>
          </a:prstGeom>
          <a:noFill/>
        </p:spPr>
        <p:txBody>
          <a:bodyPr wrap="square" rtlCol="0">
            <a:spAutoFit/>
          </a:bodyPr>
          <a:lstStyle/>
          <a:p>
            <a:r>
              <a:rPr lang="zh-CN" altLang="en-US" sz="2400" dirty="0"/>
              <a:t>迭代</a:t>
            </a:r>
          </a:p>
        </p:txBody>
      </p:sp>
      <p:sp>
        <p:nvSpPr>
          <p:cNvPr id="58" name="文本框 57">
            <a:extLst>
              <a:ext uri="{FF2B5EF4-FFF2-40B4-BE49-F238E27FC236}">
                <a16:creationId xmlns:a16="http://schemas.microsoft.com/office/drawing/2014/main" id="{2773398B-0F83-4D73-AF66-C3D21371E06A}"/>
              </a:ext>
            </a:extLst>
          </p:cNvPr>
          <p:cNvSpPr txBox="1"/>
          <p:nvPr/>
        </p:nvSpPr>
        <p:spPr>
          <a:xfrm>
            <a:off x="171449" y="6437590"/>
            <a:ext cx="6100762" cy="369332"/>
          </a:xfrm>
          <a:prstGeom prst="rect">
            <a:avLst/>
          </a:prstGeom>
          <a:noFill/>
        </p:spPr>
        <p:txBody>
          <a:bodyPr wrap="square">
            <a:spAutoFit/>
          </a:bodyPr>
          <a:lstStyle/>
          <a:p>
            <a:r>
              <a:rPr lang="zh-CN" altLang="en-US" b="0" dirty="0">
                <a:solidFill>
                  <a:srgbClr val="BFBDB6"/>
                </a:solidFill>
                <a:effectLst/>
                <a:latin typeface="Fira Code" panose="020B0809050000020004" pitchFamily="49" charset="0"/>
              </a:rPr>
              <a:t>仿真的总次数早就三四千了</a:t>
            </a:r>
          </a:p>
        </p:txBody>
      </p:sp>
      <p:pic>
        <p:nvPicPr>
          <p:cNvPr id="60" name="图片 59">
            <a:extLst>
              <a:ext uri="{FF2B5EF4-FFF2-40B4-BE49-F238E27FC236}">
                <a16:creationId xmlns:a16="http://schemas.microsoft.com/office/drawing/2014/main" id="{0BD3AEE5-3336-4D1C-B5D4-C171BB308D9C}"/>
              </a:ext>
            </a:extLst>
          </p:cNvPr>
          <p:cNvPicPr>
            <a:picLocks noChangeAspect="1"/>
          </p:cNvPicPr>
          <p:nvPr/>
        </p:nvPicPr>
        <p:blipFill>
          <a:blip r:embed="rId4"/>
          <a:stretch>
            <a:fillRect/>
          </a:stretch>
        </p:blipFill>
        <p:spPr>
          <a:xfrm>
            <a:off x="5070472" y="3656275"/>
            <a:ext cx="2330452" cy="2522965"/>
          </a:xfrm>
          <a:prstGeom prst="rect">
            <a:avLst/>
          </a:prstGeom>
          <a:ln w="19050" cap="sq">
            <a:solidFill>
              <a:srgbClr val="7E4381"/>
            </a:solidFill>
            <a:prstDash val="solid"/>
            <a:miter lim="800000"/>
          </a:ln>
          <a:effectLst>
            <a:outerShdw blurRad="50800" dist="38100" dir="2700000" algn="tl" rotWithShape="0">
              <a:srgbClr val="000000">
                <a:alpha val="43000"/>
              </a:srgbClr>
            </a:outerShdw>
          </a:effectLst>
        </p:spPr>
      </p:pic>
      <p:pic>
        <p:nvPicPr>
          <p:cNvPr id="61" name="图片 60">
            <a:extLst>
              <a:ext uri="{FF2B5EF4-FFF2-40B4-BE49-F238E27FC236}">
                <a16:creationId xmlns:a16="http://schemas.microsoft.com/office/drawing/2014/main" id="{CE42F454-F06B-4CD0-AFC7-F504231D751E}"/>
              </a:ext>
            </a:extLst>
          </p:cNvPr>
          <p:cNvPicPr>
            <a:picLocks noChangeAspect="1"/>
          </p:cNvPicPr>
          <p:nvPr/>
        </p:nvPicPr>
        <p:blipFill>
          <a:blip r:embed="rId3"/>
          <a:stretch>
            <a:fillRect/>
          </a:stretch>
        </p:blipFill>
        <p:spPr>
          <a:xfrm>
            <a:off x="1262767" y="1300224"/>
            <a:ext cx="2863745" cy="2147809"/>
          </a:xfrm>
          <a:prstGeom prst="rect">
            <a:avLst/>
          </a:prstGeom>
          <a:ln w="19050" cap="sq">
            <a:solidFill>
              <a:srgbClr val="7E4381"/>
            </a:solidFill>
            <a:prstDash val="solid"/>
            <a:miter lim="800000"/>
          </a:ln>
          <a:effectLst>
            <a:outerShdw blurRad="50800" dist="38100" dir="2700000" algn="tl" rotWithShape="0">
              <a:srgbClr val="000000">
                <a:alpha val="43000"/>
              </a:srgbClr>
            </a:outerShdw>
          </a:effectLst>
        </p:spPr>
      </p:pic>
      <p:pic>
        <p:nvPicPr>
          <p:cNvPr id="62" name="图片 61">
            <a:extLst>
              <a:ext uri="{FF2B5EF4-FFF2-40B4-BE49-F238E27FC236}">
                <a16:creationId xmlns:a16="http://schemas.microsoft.com/office/drawing/2014/main" id="{039B36DA-B0DA-466C-88D1-25BCB94E63C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13054" y="1063086"/>
            <a:ext cx="2987869" cy="2394873"/>
          </a:xfrm>
          <a:prstGeom prst="rect">
            <a:avLst/>
          </a:prstGeom>
          <a:ln w="19050" cap="sq">
            <a:solidFill>
              <a:srgbClr val="7E4381"/>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6ECA1005-0D11-4CDD-BE8D-C1F304A1C3F9}"/>
              </a:ext>
            </a:extLst>
          </p:cNvPr>
          <p:cNvPicPr>
            <a:picLocks noChangeAspect="1"/>
          </p:cNvPicPr>
          <p:nvPr/>
        </p:nvPicPr>
        <p:blipFill>
          <a:blip r:embed="rId6"/>
          <a:stretch>
            <a:fillRect/>
          </a:stretch>
        </p:blipFill>
        <p:spPr>
          <a:xfrm>
            <a:off x="305089" y="3676683"/>
            <a:ext cx="4415888" cy="2502557"/>
          </a:xfrm>
          <a:prstGeom prst="rect">
            <a:avLst/>
          </a:prstGeom>
          <a:ln w="19050" cap="sq">
            <a:solidFill>
              <a:srgbClr val="7E438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684081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additive="base">
                                        <p:cTn id="12" dur="500" fill="hold"/>
                                        <p:tgtEl>
                                          <p:spTgt spid="61"/>
                                        </p:tgtEl>
                                        <p:attrNameLst>
                                          <p:attrName>ppt_x</p:attrName>
                                        </p:attrNameLst>
                                      </p:cBhvr>
                                      <p:tavLst>
                                        <p:tav tm="0">
                                          <p:val>
                                            <p:strVal val="#ppt_x"/>
                                          </p:val>
                                        </p:tav>
                                        <p:tav tm="100000">
                                          <p:val>
                                            <p:strVal val="#ppt_x"/>
                                          </p:val>
                                        </p:tav>
                                      </p:tavLst>
                                    </p:anim>
                                    <p:anim calcmode="lin" valueType="num">
                                      <p:cBhvr additive="base">
                                        <p:cTn id="13" dur="500" fill="hold"/>
                                        <p:tgtEl>
                                          <p:spTgt spid="6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500" fill="hold"/>
                                        <p:tgtEl>
                                          <p:spTgt spid="62"/>
                                        </p:tgtEl>
                                        <p:attrNameLst>
                                          <p:attrName>ppt_x</p:attrName>
                                        </p:attrNameLst>
                                      </p:cBhvr>
                                      <p:tavLst>
                                        <p:tav tm="0">
                                          <p:val>
                                            <p:strVal val="#ppt_x"/>
                                          </p:val>
                                        </p:tav>
                                        <p:tav tm="100000">
                                          <p:val>
                                            <p:strVal val="#ppt_x"/>
                                          </p:val>
                                        </p:tav>
                                      </p:tavLst>
                                    </p:anim>
                                    <p:anim calcmode="lin" valueType="num">
                                      <p:cBhvr additive="base">
                                        <p:cTn id="18" dur="500" fill="hold"/>
                                        <p:tgtEl>
                                          <p:spTgt spid="6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ppt_x"/>
                                          </p:val>
                                        </p:tav>
                                        <p:tav tm="100000">
                                          <p:val>
                                            <p:strVal val="#ppt_x"/>
                                          </p:val>
                                        </p:tav>
                                      </p:tavLst>
                                    </p:anim>
                                    <p:anim calcmode="lin" valueType="num">
                                      <p:cBhvr additive="base">
                                        <p:cTn id="2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A5F35-DEBE-4913-9ADE-33C0BFE32E17}"/>
              </a:ext>
            </a:extLst>
          </p:cNvPr>
          <p:cNvSpPr>
            <a:spLocks noGrp="1"/>
          </p:cNvSpPr>
          <p:nvPr>
            <p:ph type="title"/>
          </p:nvPr>
        </p:nvSpPr>
        <p:spPr/>
        <p:txBody>
          <a:bodyPr/>
          <a:lstStyle/>
          <a:p>
            <a:r>
              <a:rPr lang="zh-CN" altLang="en-US" dirty="0"/>
              <a:t>实际装配</a:t>
            </a:r>
            <a:r>
              <a:rPr lang="zh-CN" altLang="en-US" dirty="0">
                <a:solidFill>
                  <a:srgbClr val="DECFDF"/>
                </a:solidFill>
              </a:rPr>
              <a:t>：试其飞翔</a:t>
            </a:r>
          </a:p>
        </p:txBody>
      </p:sp>
      <p:sp>
        <p:nvSpPr>
          <p:cNvPr id="6" name="文本框 5">
            <a:extLst>
              <a:ext uri="{FF2B5EF4-FFF2-40B4-BE49-F238E27FC236}">
                <a16:creationId xmlns:a16="http://schemas.microsoft.com/office/drawing/2014/main" id="{A8EC88C4-3DA3-472A-B8B0-4689C54C3C23}"/>
              </a:ext>
            </a:extLst>
          </p:cNvPr>
          <p:cNvSpPr txBox="1"/>
          <p:nvPr/>
        </p:nvSpPr>
        <p:spPr>
          <a:xfrm>
            <a:off x="8532019" y="13279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7" name="文本框 6">
            <a:extLst>
              <a:ext uri="{FF2B5EF4-FFF2-40B4-BE49-F238E27FC236}">
                <a16:creationId xmlns:a16="http://schemas.microsoft.com/office/drawing/2014/main" id="{318784AC-16FE-41FD-9CCB-1EC590181163}"/>
              </a:ext>
            </a:extLst>
          </p:cNvPr>
          <p:cNvSpPr txBox="1"/>
          <p:nvPr/>
        </p:nvSpPr>
        <p:spPr>
          <a:xfrm>
            <a:off x="8532019" y="190896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8" name="文本框 7">
            <a:extLst>
              <a:ext uri="{FF2B5EF4-FFF2-40B4-BE49-F238E27FC236}">
                <a16:creationId xmlns:a16="http://schemas.microsoft.com/office/drawing/2014/main" id="{9155165A-0065-463C-84E7-D5A15D0EC61B}"/>
              </a:ext>
            </a:extLst>
          </p:cNvPr>
          <p:cNvSpPr txBox="1"/>
          <p:nvPr/>
        </p:nvSpPr>
        <p:spPr>
          <a:xfrm>
            <a:off x="8532018" y="2489993"/>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sp>
        <p:nvSpPr>
          <p:cNvPr id="11" name="文本框 10">
            <a:extLst>
              <a:ext uri="{FF2B5EF4-FFF2-40B4-BE49-F238E27FC236}">
                <a16:creationId xmlns:a16="http://schemas.microsoft.com/office/drawing/2014/main" id="{FBB872C3-F528-40F7-A883-32474B0D0DD6}"/>
              </a:ext>
            </a:extLst>
          </p:cNvPr>
          <p:cNvSpPr txBox="1"/>
          <p:nvPr/>
        </p:nvSpPr>
        <p:spPr>
          <a:xfrm>
            <a:off x="8532017" y="481409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12" name="直接箭头连接符 11">
            <a:extLst>
              <a:ext uri="{FF2B5EF4-FFF2-40B4-BE49-F238E27FC236}">
                <a16:creationId xmlns:a16="http://schemas.microsoft.com/office/drawing/2014/main" id="{8C624203-168A-44ED-8EAD-A7A99FFDE764}"/>
              </a:ext>
            </a:extLst>
          </p:cNvPr>
          <p:cNvCxnSpPr>
            <a:stCxn id="6" idx="2"/>
            <a:endCxn id="7" idx="0"/>
          </p:cNvCxnSpPr>
          <p:nvPr/>
        </p:nvCxnSpPr>
        <p:spPr>
          <a:xfrm>
            <a:off x="9257110" y="173656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8E34A04E-23FF-4739-8E92-2838B973B100}"/>
              </a:ext>
            </a:extLst>
          </p:cNvPr>
          <p:cNvCxnSpPr/>
          <p:nvPr/>
        </p:nvCxnSpPr>
        <p:spPr>
          <a:xfrm>
            <a:off x="9257110" y="231759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4" name="直接箭头连接符 13">
            <a:extLst>
              <a:ext uri="{FF2B5EF4-FFF2-40B4-BE49-F238E27FC236}">
                <a16:creationId xmlns:a16="http://schemas.microsoft.com/office/drawing/2014/main" id="{DB707F6A-A59D-4CF7-B0ED-989DD13EFFA4}"/>
              </a:ext>
            </a:extLst>
          </p:cNvPr>
          <p:cNvCxnSpPr>
            <a:cxnSpLocks/>
            <a:stCxn id="8" idx="2"/>
            <a:endCxn id="11" idx="0"/>
          </p:cNvCxnSpPr>
          <p:nvPr/>
        </p:nvCxnSpPr>
        <p:spPr>
          <a:xfrm flipH="1">
            <a:off x="9257108" y="2898616"/>
            <a:ext cx="1" cy="1915477"/>
          </a:xfrm>
          <a:prstGeom prst="straightConnector1">
            <a:avLst/>
          </a:prstGeom>
          <a:ln w="28575">
            <a:prstDash val="lgDash"/>
            <a:tailEnd type="triangle"/>
          </a:ln>
        </p:spPr>
        <p:style>
          <a:lnRef idx="3">
            <a:schemeClr val="accent5"/>
          </a:lnRef>
          <a:fillRef idx="0">
            <a:schemeClr val="accent5"/>
          </a:fillRef>
          <a:effectRef idx="2">
            <a:schemeClr val="accent5"/>
          </a:effectRef>
          <a:fontRef idx="minor">
            <a:schemeClr val="tx1"/>
          </a:fontRef>
        </p:style>
      </p:cxnSp>
      <p:cxnSp>
        <p:nvCxnSpPr>
          <p:cNvPr id="20" name="直接连接符 19">
            <a:extLst>
              <a:ext uri="{FF2B5EF4-FFF2-40B4-BE49-F238E27FC236}">
                <a16:creationId xmlns:a16="http://schemas.microsoft.com/office/drawing/2014/main" id="{E30F4D6A-5582-4F64-A269-B7D1CFA4A8D1}"/>
              </a:ext>
            </a:extLst>
          </p:cNvPr>
          <p:cNvCxnSpPr/>
          <p:nvPr/>
        </p:nvCxnSpPr>
        <p:spPr>
          <a:xfrm>
            <a:off x="7862888" y="732734"/>
            <a:ext cx="0" cy="5392531"/>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05246F0C-007A-4C1B-BF38-6D20D5079EB8}"/>
              </a:ext>
            </a:extLst>
          </p:cNvPr>
          <p:cNvSpPr txBox="1"/>
          <p:nvPr/>
        </p:nvSpPr>
        <p:spPr>
          <a:xfrm>
            <a:off x="8532017" y="13279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44" name="文本框 43">
            <a:extLst>
              <a:ext uri="{FF2B5EF4-FFF2-40B4-BE49-F238E27FC236}">
                <a16:creationId xmlns:a16="http://schemas.microsoft.com/office/drawing/2014/main" id="{F6EE570F-4D77-4287-A9ED-046FEEC84DE2}"/>
              </a:ext>
            </a:extLst>
          </p:cNvPr>
          <p:cNvSpPr txBox="1"/>
          <p:nvPr/>
        </p:nvSpPr>
        <p:spPr>
          <a:xfrm>
            <a:off x="8532017" y="190896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45" name="文本框 44">
            <a:extLst>
              <a:ext uri="{FF2B5EF4-FFF2-40B4-BE49-F238E27FC236}">
                <a16:creationId xmlns:a16="http://schemas.microsoft.com/office/drawing/2014/main" id="{B5022D18-E2B5-41D2-9FE5-9BCE6B6E50F2}"/>
              </a:ext>
            </a:extLst>
          </p:cNvPr>
          <p:cNvSpPr txBox="1"/>
          <p:nvPr/>
        </p:nvSpPr>
        <p:spPr>
          <a:xfrm>
            <a:off x="8532016" y="2489993"/>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sp>
        <p:nvSpPr>
          <p:cNvPr id="46" name="文本框 45">
            <a:extLst>
              <a:ext uri="{FF2B5EF4-FFF2-40B4-BE49-F238E27FC236}">
                <a16:creationId xmlns:a16="http://schemas.microsoft.com/office/drawing/2014/main" id="{3785AFED-606C-42F4-A817-C4238CA93926}"/>
              </a:ext>
            </a:extLst>
          </p:cNvPr>
          <p:cNvSpPr txBox="1"/>
          <p:nvPr/>
        </p:nvSpPr>
        <p:spPr>
          <a:xfrm>
            <a:off x="8532014" y="3331831"/>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选择相位</a:t>
            </a:r>
            <a:endParaRPr lang="en-US" altLang="zh-CN" dirty="0"/>
          </a:p>
        </p:txBody>
      </p:sp>
      <p:sp>
        <p:nvSpPr>
          <p:cNvPr id="47" name="文本框 46">
            <a:extLst>
              <a:ext uri="{FF2B5EF4-FFF2-40B4-BE49-F238E27FC236}">
                <a16:creationId xmlns:a16="http://schemas.microsoft.com/office/drawing/2014/main" id="{1DDC7EDB-04FE-44F8-B089-F23D4432EE1B}"/>
              </a:ext>
            </a:extLst>
          </p:cNvPr>
          <p:cNvSpPr txBox="1"/>
          <p:nvPr/>
        </p:nvSpPr>
        <p:spPr>
          <a:xfrm>
            <a:off x="8532013" y="3912856"/>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选择预紧力</a:t>
            </a:r>
            <a:endParaRPr lang="en-US" altLang="zh-CN" dirty="0"/>
          </a:p>
        </p:txBody>
      </p:sp>
      <p:sp>
        <p:nvSpPr>
          <p:cNvPr id="48" name="文本框 47">
            <a:extLst>
              <a:ext uri="{FF2B5EF4-FFF2-40B4-BE49-F238E27FC236}">
                <a16:creationId xmlns:a16="http://schemas.microsoft.com/office/drawing/2014/main" id="{61429EC6-EFD3-4B22-A297-8198931D8BB6}"/>
              </a:ext>
            </a:extLst>
          </p:cNvPr>
          <p:cNvSpPr txBox="1"/>
          <p:nvPr/>
        </p:nvSpPr>
        <p:spPr>
          <a:xfrm>
            <a:off x="8532015" y="481409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49" name="直接箭头连接符 48">
            <a:extLst>
              <a:ext uri="{FF2B5EF4-FFF2-40B4-BE49-F238E27FC236}">
                <a16:creationId xmlns:a16="http://schemas.microsoft.com/office/drawing/2014/main" id="{9508F487-FF35-48BD-9EE7-ADF5EF55D0BA}"/>
              </a:ext>
            </a:extLst>
          </p:cNvPr>
          <p:cNvCxnSpPr>
            <a:stCxn id="43" idx="2"/>
            <a:endCxn id="44" idx="0"/>
          </p:cNvCxnSpPr>
          <p:nvPr/>
        </p:nvCxnSpPr>
        <p:spPr>
          <a:xfrm>
            <a:off x="9257108" y="173656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0" name="直接箭头连接符 49">
            <a:extLst>
              <a:ext uri="{FF2B5EF4-FFF2-40B4-BE49-F238E27FC236}">
                <a16:creationId xmlns:a16="http://schemas.microsoft.com/office/drawing/2014/main" id="{6238A4B1-7979-4E8F-8CEF-F7D0D9DD2BE5}"/>
              </a:ext>
            </a:extLst>
          </p:cNvPr>
          <p:cNvCxnSpPr/>
          <p:nvPr/>
        </p:nvCxnSpPr>
        <p:spPr>
          <a:xfrm>
            <a:off x="9257108" y="231759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1" name="直接箭头连接符 50">
            <a:extLst>
              <a:ext uri="{FF2B5EF4-FFF2-40B4-BE49-F238E27FC236}">
                <a16:creationId xmlns:a16="http://schemas.microsoft.com/office/drawing/2014/main" id="{6F1413CF-9F79-451D-85AE-2C6B936623DB}"/>
              </a:ext>
            </a:extLst>
          </p:cNvPr>
          <p:cNvCxnSpPr>
            <a:cxnSpLocks/>
            <a:stCxn id="45" idx="2"/>
            <a:endCxn id="46" idx="0"/>
          </p:cNvCxnSpPr>
          <p:nvPr/>
        </p:nvCxnSpPr>
        <p:spPr>
          <a:xfrm flipH="1">
            <a:off x="9257105" y="2898616"/>
            <a:ext cx="2" cy="433215"/>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2" name="直接箭头连接符 51">
            <a:extLst>
              <a:ext uri="{FF2B5EF4-FFF2-40B4-BE49-F238E27FC236}">
                <a16:creationId xmlns:a16="http://schemas.microsoft.com/office/drawing/2014/main" id="{EEF7D4B1-1153-4FDA-8877-F5930C42ECF6}"/>
              </a:ext>
            </a:extLst>
          </p:cNvPr>
          <p:cNvCxnSpPr>
            <a:cxnSpLocks/>
            <a:stCxn id="46" idx="2"/>
            <a:endCxn id="47" idx="0"/>
          </p:cNvCxnSpPr>
          <p:nvPr/>
        </p:nvCxnSpPr>
        <p:spPr>
          <a:xfrm flipH="1">
            <a:off x="9257104" y="3740454"/>
            <a:ext cx="1"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3" name="直接箭头连接符 52">
            <a:extLst>
              <a:ext uri="{FF2B5EF4-FFF2-40B4-BE49-F238E27FC236}">
                <a16:creationId xmlns:a16="http://schemas.microsoft.com/office/drawing/2014/main" id="{06BE86FD-9C52-483C-9CD6-4805AC918AB3}"/>
              </a:ext>
            </a:extLst>
          </p:cNvPr>
          <p:cNvCxnSpPr>
            <a:cxnSpLocks/>
            <a:stCxn id="47" idx="2"/>
            <a:endCxn id="48" idx="0"/>
          </p:cNvCxnSpPr>
          <p:nvPr/>
        </p:nvCxnSpPr>
        <p:spPr>
          <a:xfrm>
            <a:off x="9257104" y="4321479"/>
            <a:ext cx="2" cy="492614"/>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4" name="直接连接符 53">
            <a:extLst>
              <a:ext uri="{FF2B5EF4-FFF2-40B4-BE49-F238E27FC236}">
                <a16:creationId xmlns:a16="http://schemas.microsoft.com/office/drawing/2014/main" id="{7990F4C5-441D-4926-9507-7E82A27394F6}"/>
              </a:ext>
            </a:extLst>
          </p:cNvPr>
          <p:cNvCxnSpPr/>
          <p:nvPr/>
        </p:nvCxnSpPr>
        <p:spPr>
          <a:xfrm>
            <a:off x="9257103" y="4567786"/>
            <a:ext cx="1427405" cy="0"/>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5" name="直接连接符 54">
            <a:extLst>
              <a:ext uri="{FF2B5EF4-FFF2-40B4-BE49-F238E27FC236}">
                <a16:creationId xmlns:a16="http://schemas.microsoft.com/office/drawing/2014/main" id="{B487436D-57F1-4C5C-AA52-2101768DB757}"/>
              </a:ext>
            </a:extLst>
          </p:cNvPr>
          <p:cNvCxnSpPr/>
          <p:nvPr/>
        </p:nvCxnSpPr>
        <p:spPr>
          <a:xfrm flipV="1">
            <a:off x="10684508" y="3115223"/>
            <a:ext cx="0" cy="1452563"/>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6" name="直接箭头连接符 55">
            <a:extLst>
              <a:ext uri="{FF2B5EF4-FFF2-40B4-BE49-F238E27FC236}">
                <a16:creationId xmlns:a16="http://schemas.microsoft.com/office/drawing/2014/main" id="{6E155075-EFB1-45AB-87DE-07A8FB9F10E9}"/>
              </a:ext>
            </a:extLst>
          </p:cNvPr>
          <p:cNvCxnSpPr/>
          <p:nvPr/>
        </p:nvCxnSpPr>
        <p:spPr>
          <a:xfrm flipH="1">
            <a:off x="9257103" y="3115223"/>
            <a:ext cx="1427405" cy="0"/>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57" name="文本框 56">
            <a:extLst>
              <a:ext uri="{FF2B5EF4-FFF2-40B4-BE49-F238E27FC236}">
                <a16:creationId xmlns:a16="http://schemas.microsoft.com/office/drawing/2014/main" id="{1948B103-88BC-426F-85A9-8FA97DFD6EA6}"/>
              </a:ext>
            </a:extLst>
          </p:cNvPr>
          <p:cNvSpPr txBox="1"/>
          <p:nvPr/>
        </p:nvSpPr>
        <p:spPr>
          <a:xfrm>
            <a:off x="10684506" y="3361531"/>
            <a:ext cx="521310" cy="830997"/>
          </a:xfrm>
          <a:prstGeom prst="rect">
            <a:avLst/>
          </a:prstGeom>
          <a:noFill/>
        </p:spPr>
        <p:txBody>
          <a:bodyPr wrap="square" rtlCol="0">
            <a:spAutoFit/>
          </a:bodyPr>
          <a:lstStyle/>
          <a:p>
            <a:r>
              <a:rPr lang="zh-CN" altLang="en-US" sz="2400" dirty="0"/>
              <a:t>迭代</a:t>
            </a:r>
          </a:p>
        </p:txBody>
      </p:sp>
      <p:sp>
        <p:nvSpPr>
          <p:cNvPr id="58" name="文本框 57">
            <a:extLst>
              <a:ext uri="{FF2B5EF4-FFF2-40B4-BE49-F238E27FC236}">
                <a16:creationId xmlns:a16="http://schemas.microsoft.com/office/drawing/2014/main" id="{2773398B-0F83-4D73-AF66-C3D21371E06A}"/>
              </a:ext>
            </a:extLst>
          </p:cNvPr>
          <p:cNvSpPr txBox="1"/>
          <p:nvPr/>
        </p:nvSpPr>
        <p:spPr>
          <a:xfrm>
            <a:off x="171449" y="6437590"/>
            <a:ext cx="6100762" cy="369332"/>
          </a:xfrm>
          <a:prstGeom prst="rect">
            <a:avLst/>
          </a:prstGeom>
          <a:noFill/>
        </p:spPr>
        <p:txBody>
          <a:bodyPr wrap="square">
            <a:spAutoFit/>
          </a:bodyPr>
          <a:lstStyle/>
          <a:p>
            <a:r>
              <a:rPr lang="zh-CN" altLang="en-US" b="0" dirty="0">
                <a:solidFill>
                  <a:srgbClr val="BFBDB6"/>
                </a:solidFill>
                <a:effectLst/>
                <a:latin typeface="Fira Code" panose="020B0809050000020004" pitchFamily="49" charset="0"/>
              </a:rPr>
              <a:t>装配相位就不是问题啊，我们测试六次不就搞定了？</a:t>
            </a:r>
          </a:p>
        </p:txBody>
      </p:sp>
      <p:pic>
        <p:nvPicPr>
          <p:cNvPr id="4" name="6月2日">
            <a:hlinkClick r:id="" action="ppaction://media"/>
            <a:extLst>
              <a:ext uri="{FF2B5EF4-FFF2-40B4-BE49-F238E27FC236}">
                <a16:creationId xmlns:a16="http://schemas.microsoft.com/office/drawing/2014/main" id="{B3576CD0-F6B8-A41D-5746-9D5BF11E47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07" b="8461"/>
          <a:stretch/>
        </p:blipFill>
        <p:spPr>
          <a:xfrm>
            <a:off x="2629981" y="1016856"/>
            <a:ext cx="3129471" cy="4374654"/>
          </a:xfrm>
          <a:prstGeom prst="rect">
            <a:avLst/>
          </a:prstGeom>
        </p:spPr>
      </p:pic>
      <p:graphicFrame>
        <p:nvGraphicFramePr>
          <p:cNvPr id="5" name="表格 4">
            <a:extLst>
              <a:ext uri="{FF2B5EF4-FFF2-40B4-BE49-F238E27FC236}">
                <a16:creationId xmlns:a16="http://schemas.microsoft.com/office/drawing/2014/main" id="{9A18AB05-C4AB-C946-91CB-984F68789CA6}"/>
              </a:ext>
            </a:extLst>
          </p:cNvPr>
          <p:cNvGraphicFramePr>
            <a:graphicFrameLocks noGrp="1"/>
          </p:cNvGraphicFramePr>
          <p:nvPr>
            <p:extLst>
              <p:ext uri="{D42A27DB-BD31-4B8C-83A1-F6EECF244321}">
                <p14:modId xmlns:p14="http://schemas.microsoft.com/office/powerpoint/2010/main" val="3703356964"/>
              </p:ext>
            </p:extLst>
          </p:nvPr>
        </p:nvGraphicFramePr>
        <p:xfrm>
          <a:off x="714608" y="5222716"/>
          <a:ext cx="6960215" cy="1071076"/>
        </p:xfrm>
        <a:graphic>
          <a:graphicData uri="http://schemas.openxmlformats.org/drawingml/2006/table">
            <a:tbl>
              <a:tblPr firstRow="1" bandRow="1">
                <a:tableStyleId>{5C22544A-7EE6-4342-B048-85BDC9FD1C3A}</a:tableStyleId>
              </a:tblPr>
              <a:tblGrid>
                <a:gridCol w="1392043">
                  <a:extLst>
                    <a:ext uri="{9D8B030D-6E8A-4147-A177-3AD203B41FA5}">
                      <a16:colId xmlns:a16="http://schemas.microsoft.com/office/drawing/2014/main" val="2237121854"/>
                    </a:ext>
                  </a:extLst>
                </a:gridCol>
                <a:gridCol w="1392043">
                  <a:extLst>
                    <a:ext uri="{9D8B030D-6E8A-4147-A177-3AD203B41FA5}">
                      <a16:colId xmlns:a16="http://schemas.microsoft.com/office/drawing/2014/main" val="2620875613"/>
                    </a:ext>
                  </a:extLst>
                </a:gridCol>
                <a:gridCol w="1392043">
                  <a:extLst>
                    <a:ext uri="{9D8B030D-6E8A-4147-A177-3AD203B41FA5}">
                      <a16:colId xmlns:a16="http://schemas.microsoft.com/office/drawing/2014/main" val="1891926151"/>
                    </a:ext>
                  </a:extLst>
                </a:gridCol>
                <a:gridCol w="1392043">
                  <a:extLst>
                    <a:ext uri="{9D8B030D-6E8A-4147-A177-3AD203B41FA5}">
                      <a16:colId xmlns:a16="http://schemas.microsoft.com/office/drawing/2014/main" val="1519614423"/>
                    </a:ext>
                  </a:extLst>
                </a:gridCol>
                <a:gridCol w="1392043">
                  <a:extLst>
                    <a:ext uri="{9D8B030D-6E8A-4147-A177-3AD203B41FA5}">
                      <a16:colId xmlns:a16="http://schemas.microsoft.com/office/drawing/2014/main" val="3430230933"/>
                    </a:ext>
                  </a:extLst>
                </a:gridCol>
              </a:tblGrid>
              <a:tr h="535538">
                <a:tc>
                  <a:txBody>
                    <a:bodyPr/>
                    <a:lstStyle/>
                    <a:p>
                      <a:pPr algn="ctr"/>
                      <a:r>
                        <a:rPr lang="zh-CN" altLang="en-US" sz="2400" dirty="0">
                          <a:solidFill>
                            <a:srgbClr val="FFFF00"/>
                          </a:solidFill>
                        </a:rPr>
                        <a:t>位置</a:t>
                      </a:r>
                    </a:p>
                  </a:txBody>
                  <a:tcPr anchor="ctr"/>
                </a:tc>
                <a:tc>
                  <a:txBody>
                    <a:bodyPr/>
                    <a:lstStyle/>
                    <a:p>
                      <a:pPr algn="ctr"/>
                      <a:r>
                        <a:rPr lang="zh-CN" altLang="en-US" sz="2400" dirty="0">
                          <a:solidFill>
                            <a:srgbClr val="FFFF00"/>
                          </a:solidFill>
                        </a:rPr>
                        <a:t>截面</a:t>
                      </a:r>
                      <a:r>
                        <a:rPr lang="en-US" altLang="zh-CN" sz="2400" dirty="0">
                          <a:solidFill>
                            <a:srgbClr val="FFFF00"/>
                          </a:solidFill>
                        </a:rPr>
                        <a:t>1</a:t>
                      </a:r>
                      <a:endParaRPr lang="zh-CN" altLang="en-US" sz="2400" dirty="0">
                        <a:solidFill>
                          <a:srgbClr val="FFFF00"/>
                        </a:solidFill>
                      </a:endParaRPr>
                    </a:p>
                  </a:txBody>
                  <a:tcPr anchor="ctr"/>
                </a:tc>
                <a:tc>
                  <a:txBody>
                    <a:bodyPr/>
                    <a:lstStyle/>
                    <a:p>
                      <a:pPr algn="ctr"/>
                      <a:r>
                        <a:rPr lang="zh-CN" altLang="en-US" sz="2400" dirty="0">
                          <a:solidFill>
                            <a:srgbClr val="FFFF00"/>
                          </a:solidFill>
                        </a:rPr>
                        <a:t>截面</a:t>
                      </a:r>
                      <a:r>
                        <a:rPr lang="en-US" altLang="zh-CN" sz="2400" dirty="0">
                          <a:solidFill>
                            <a:srgbClr val="FFFF00"/>
                          </a:solidFill>
                        </a:rPr>
                        <a:t>2</a:t>
                      </a:r>
                      <a:endParaRPr lang="zh-CN" altLang="en-US" sz="2400" dirty="0">
                        <a:solidFill>
                          <a:srgbClr val="FFFF00"/>
                        </a:solidFill>
                      </a:endParaRPr>
                    </a:p>
                  </a:txBody>
                  <a:tcPr anchor="ctr"/>
                </a:tc>
                <a:tc>
                  <a:txBody>
                    <a:bodyPr/>
                    <a:lstStyle/>
                    <a:p>
                      <a:pPr algn="ctr"/>
                      <a:r>
                        <a:rPr lang="zh-CN" altLang="en-US" sz="2400" dirty="0">
                          <a:solidFill>
                            <a:srgbClr val="FFFF00"/>
                          </a:solidFill>
                        </a:rPr>
                        <a:t>截面</a:t>
                      </a:r>
                      <a:r>
                        <a:rPr lang="en-US" altLang="zh-CN" sz="2400" dirty="0">
                          <a:solidFill>
                            <a:srgbClr val="FFFF00"/>
                          </a:solidFill>
                        </a:rPr>
                        <a:t>3</a:t>
                      </a:r>
                      <a:endParaRPr lang="zh-CN" altLang="en-US" sz="2400" dirty="0">
                        <a:solidFill>
                          <a:srgbClr val="FFFF00"/>
                        </a:solidFill>
                      </a:endParaRPr>
                    </a:p>
                  </a:txBody>
                  <a:tcPr anchor="ctr"/>
                </a:tc>
                <a:tc>
                  <a:txBody>
                    <a:bodyPr/>
                    <a:lstStyle/>
                    <a:p>
                      <a:pPr algn="ctr"/>
                      <a:r>
                        <a:rPr lang="zh-CN" altLang="en-US" sz="2400" dirty="0">
                          <a:solidFill>
                            <a:srgbClr val="FFFF00"/>
                          </a:solidFill>
                        </a:rPr>
                        <a:t>平均值</a:t>
                      </a:r>
                    </a:p>
                  </a:txBody>
                  <a:tcPr anchor="ctr"/>
                </a:tc>
                <a:extLst>
                  <a:ext uri="{0D108BD9-81ED-4DB2-BD59-A6C34878D82A}">
                    <a16:rowId xmlns:a16="http://schemas.microsoft.com/office/drawing/2014/main" val="4080677628"/>
                  </a:ext>
                </a:extLst>
              </a:tr>
              <a:tr h="535538">
                <a:tc>
                  <a:txBody>
                    <a:bodyPr/>
                    <a:lstStyle/>
                    <a:p>
                      <a:pPr algn="ctr"/>
                      <a:r>
                        <a:rPr lang="zh-CN" altLang="en-US" sz="2000" dirty="0">
                          <a:solidFill>
                            <a:schemeClr val="accent2">
                              <a:lumMod val="75000"/>
                            </a:schemeClr>
                          </a:solidFill>
                        </a:rPr>
                        <a:t>同轴度</a:t>
                      </a:r>
                      <a:r>
                        <a:rPr lang="en-US" altLang="zh-CN" sz="2000" dirty="0">
                          <a:solidFill>
                            <a:schemeClr val="accent2">
                              <a:lumMod val="75000"/>
                            </a:schemeClr>
                          </a:solidFill>
                        </a:rPr>
                        <a:t>/</a:t>
                      </a:r>
                      <a:r>
                        <a:rPr lang="en-US" altLang="zh-CN" sz="2000" dirty="0" err="1">
                          <a:solidFill>
                            <a:schemeClr val="accent2">
                              <a:lumMod val="75000"/>
                            </a:schemeClr>
                          </a:solidFill>
                        </a:rPr>
                        <a:t>μm</a:t>
                      </a:r>
                      <a:endParaRPr lang="zh-CN" altLang="en-US" sz="2000" dirty="0">
                        <a:solidFill>
                          <a:schemeClr val="accent2">
                            <a:lumMod val="75000"/>
                          </a:schemeClr>
                        </a:solidFill>
                      </a:endParaRPr>
                    </a:p>
                  </a:txBody>
                  <a:tcPr anchor="ctr"/>
                </a:tc>
                <a:tc>
                  <a:txBody>
                    <a:bodyPr/>
                    <a:lstStyle/>
                    <a:p>
                      <a:pPr algn="ctr"/>
                      <a:r>
                        <a:rPr lang="en-US" altLang="zh-CN" sz="2800" kern="1200" dirty="0">
                          <a:solidFill>
                            <a:schemeClr val="accent2">
                              <a:lumMod val="75000"/>
                            </a:schemeClr>
                          </a:solidFill>
                          <a:latin typeface="+mn-lt"/>
                          <a:ea typeface="+mn-ea"/>
                          <a:cs typeface="+mn-cs"/>
                        </a:rPr>
                        <a:t>0.5</a:t>
                      </a:r>
                      <a:endParaRPr lang="zh-CN" altLang="en-US" sz="2800" kern="1200" dirty="0">
                        <a:solidFill>
                          <a:schemeClr val="accent2">
                            <a:lumMod val="75000"/>
                          </a:schemeClr>
                        </a:solidFill>
                        <a:latin typeface="+mn-lt"/>
                        <a:ea typeface="+mn-ea"/>
                        <a:cs typeface="+mn-cs"/>
                      </a:endParaRPr>
                    </a:p>
                  </a:txBody>
                  <a:tcPr anchor="ctr"/>
                </a:tc>
                <a:tc>
                  <a:txBody>
                    <a:bodyPr/>
                    <a:lstStyle/>
                    <a:p>
                      <a:pPr algn="ctr"/>
                      <a:r>
                        <a:rPr lang="en-US" altLang="zh-CN" sz="2800" kern="1200" dirty="0">
                          <a:solidFill>
                            <a:schemeClr val="accent2">
                              <a:lumMod val="75000"/>
                            </a:schemeClr>
                          </a:solidFill>
                          <a:latin typeface="+mn-lt"/>
                          <a:ea typeface="+mn-ea"/>
                          <a:cs typeface="+mn-cs"/>
                        </a:rPr>
                        <a:t>1.0</a:t>
                      </a:r>
                      <a:endParaRPr lang="zh-CN" altLang="en-US" sz="2800" kern="1200" dirty="0">
                        <a:solidFill>
                          <a:schemeClr val="accent2">
                            <a:lumMod val="75000"/>
                          </a:schemeClr>
                        </a:solidFill>
                        <a:latin typeface="+mn-lt"/>
                        <a:ea typeface="+mn-ea"/>
                        <a:cs typeface="+mn-cs"/>
                      </a:endParaRPr>
                    </a:p>
                  </a:txBody>
                  <a:tcPr anchor="ctr"/>
                </a:tc>
                <a:tc>
                  <a:txBody>
                    <a:bodyPr/>
                    <a:lstStyle/>
                    <a:p>
                      <a:pPr algn="ctr"/>
                      <a:r>
                        <a:rPr lang="en-US" altLang="zh-CN" sz="2800" kern="1200" dirty="0">
                          <a:solidFill>
                            <a:schemeClr val="accent2">
                              <a:lumMod val="75000"/>
                            </a:schemeClr>
                          </a:solidFill>
                          <a:latin typeface="+mn-lt"/>
                          <a:ea typeface="+mn-ea"/>
                          <a:cs typeface="+mn-cs"/>
                        </a:rPr>
                        <a:t>1.5</a:t>
                      </a:r>
                      <a:endParaRPr lang="zh-CN" altLang="en-US" sz="2800" kern="1200" dirty="0">
                        <a:solidFill>
                          <a:schemeClr val="accent2">
                            <a:lumMod val="75000"/>
                          </a:schemeClr>
                        </a:solidFill>
                        <a:latin typeface="+mn-lt"/>
                        <a:ea typeface="+mn-ea"/>
                        <a:cs typeface="+mn-cs"/>
                      </a:endParaRPr>
                    </a:p>
                  </a:txBody>
                  <a:tcPr anchor="ctr"/>
                </a:tc>
                <a:tc>
                  <a:txBody>
                    <a:bodyPr/>
                    <a:lstStyle/>
                    <a:p>
                      <a:pPr algn="ctr"/>
                      <a:r>
                        <a:rPr lang="en-US" altLang="zh-CN" sz="2800" kern="1200" dirty="0">
                          <a:solidFill>
                            <a:schemeClr val="accent2">
                              <a:lumMod val="75000"/>
                            </a:schemeClr>
                          </a:solidFill>
                          <a:latin typeface="+mn-lt"/>
                          <a:ea typeface="+mn-ea"/>
                          <a:cs typeface="+mn-cs"/>
                        </a:rPr>
                        <a:t>1.0</a:t>
                      </a:r>
                      <a:endParaRPr lang="zh-CN" altLang="en-US" sz="2800" kern="1200" dirty="0">
                        <a:solidFill>
                          <a:schemeClr val="accent2">
                            <a:lumMod val="75000"/>
                          </a:schemeClr>
                        </a:solidFill>
                        <a:latin typeface="+mn-lt"/>
                        <a:ea typeface="+mn-ea"/>
                        <a:cs typeface="+mn-cs"/>
                      </a:endParaRPr>
                    </a:p>
                  </a:txBody>
                  <a:tcPr anchor="ctr"/>
                </a:tc>
                <a:extLst>
                  <a:ext uri="{0D108BD9-81ED-4DB2-BD59-A6C34878D82A}">
                    <a16:rowId xmlns:a16="http://schemas.microsoft.com/office/drawing/2014/main" val="3147633762"/>
                  </a:ext>
                </a:extLst>
              </a:tr>
            </a:tbl>
          </a:graphicData>
        </a:graphic>
      </p:graphicFrame>
    </p:spTree>
    <p:extLst>
      <p:ext uri="{BB962C8B-B14F-4D97-AF65-F5344CB8AC3E}">
        <p14:creationId xmlns:p14="http://schemas.microsoft.com/office/powerpoint/2010/main" val="41238377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57" fill="hold"/>
                                        <p:tgtEl>
                                          <p:spTgt spid="4"/>
                                        </p:tgtEl>
                                      </p:cBhvr>
                                    </p:cmd>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0600" y="6327474"/>
            <a:ext cx="2743200" cy="365125"/>
          </a:xfrm>
        </p:spPr>
        <p:txBody>
          <a:bodyPr/>
          <a:lstStyle/>
          <a:p>
            <a:fld id="{565CE74E-AB26-4998-AD42-012C4C1AD076}" type="slidenum">
              <a:rPr lang="zh-CN" altLang="en-US" smtClean="0"/>
              <a:t>7</a:t>
            </a:fld>
            <a:endParaRPr lang="zh-CN" altLang="en-US" dirty="0"/>
          </a:p>
        </p:txBody>
      </p:sp>
      <p:sp>
        <p:nvSpPr>
          <p:cNvPr id="3" name="文本框 2"/>
          <p:cNvSpPr txBox="1"/>
          <p:nvPr/>
        </p:nvSpPr>
        <p:spPr>
          <a:xfrm>
            <a:off x="1664268" y="2550319"/>
            <a:ext cx="8863464" cy="1539204"/>
          </a:xfrm>
          <a:prstGeom prst="rect">
            <a:avLst/>
          </a:prstGeom>
          <a:noFill/>
        </p:spPr>
        <p:txBody>
          <a:bodyPr wrap="square" rtlCol="0">
            <a:spAutoFit/>
          </a:bodyPr>
          <a:lstStyle/>
          <a:p>
            <a:pPr algn="ctr">
              <a:lnSpc>
                <a:spcPct val="150000"/>
              </a:lnSpc>
            </a:pPr>
            <a:r>
              <a:rPr lang="zh-CN" altLang="en-US" sz="7200" dirty="0">
                <a:solidFill>
                  <a:schemeClr val="accent4">
                    <a:lumMod val="60000"/>
                    <a:lumOff val="40000"/>
                  </a:schemeClr>
                </a:solidFill>
              </a:rPr>
              <a:t>谢谢大家</a:t>
            </a:r>
          </a:p>
        </p:txBody>
      </p:sp>
      <p:sp>
        <p:nvSpPr>
          <p:cNvPr id="5" name="文本框 4">
            <a:extLst>
              <a:ext uri="{FF2B5EF4-FFF2-40B4-BE49-F238E27FC236}">
                <a16:creationId xmlns:a16="http://schemas.microsoft.com/office/drawing/2014/main" id="{B8F03DC9-0E6C-4825-A1AA-88E25A885682}"/>
              </a:ext>
            </a:extLst>
          </p:cNvPr>
          <p:cNvSpPr txBox="1"/>
          <p:nvPr/>
        </p:nvSpPr>
        <p:spPr>
          <a:xfrm>
            <a:off x="2287488" y="2478344"/>
            <a:ext cx="7617024" cy="1819472"/>
          </a:xfrm>
          <a:prstGeom prst="rect">
            <a:avLst/>
          </a:prstGeom>
          <a:noFill/>
        </p:spPr>
        <p:txBody>
          <a:bodyPr wrap="square">
            <a:spAutoFit/>
          </a:bodyPr>
          <a:lstStyle/>
          <a:p>
            <a:pPr algn="ctr">
              <a:lnSpc>
                <a:spcPct val="150000"/>
              </a:lnSpc>
            </a:pPr>
            <a:r>
              <a:rPr lang="zh-CN" altLang="en-US" sz="4000" dirty="0">
                <a:solidFill>
                  <a:schemeClr val="accent4">
                    <a:lumMod val="60000"/>
                    <a:lumOff val="40000"/>
                  </a:schemeClr>
                </a:solidFill>
              </a:rPr>
              <a:t>装配实验圆满完成</a:t>
            </a:r>
            <a:endParaRPr lang="en-US" altLang="zh-CN" sz="4000" dirty="0">
              <a:solidFill>
                <a:schemeClr val="accent4">
                  <a:lumMod val="60000"/>
                  <a:lumOff val="40000"/>
                </a:schemeClr>
              </a:solidFill>
            </a:endParaRPr>
          </a:p>
          <a:p>
            <a:pPr algn="ctr">
              <a:lnSpc>
                <a:spcPct val="150000"/>
              </a:lnSpc>
            </a:pPr>
            <a:r>
              <a:rPr lang="zh-CN" altLang="en-US" sz="4000" dirty="0">
                <a:solidFill>
                  <a:schemeClr val="accent4">
                    <a:lumMod val="60000"/>
                    <a:lumOff val="40000"/>
                  </a:schemeClr>
                </a:solidFill>
              </a:rPr>
              <a:t>获得了相当好的实验装配同轴度</a:t>
            </a:r>
            <a:endParaRPr lang="en-US" altLang="zh-CN" sz="4000" dirty="0">
              <a:solidFill>
                <a:schemeClr val="accent4">
                  <a:lumMod val="60000"/>
                  <a:lumOff val="40000"/>
                </a:schemeClr>
              </a:solidFill>
            </a:endParaRPr>
          </a:p>
        </p:txBody>
      </p:sp>
    </p:spTree>
    <p:extLst>
      <p:ext uri="{BB962C8B-B14F-4D97-AF65-F5344CB8AC3E}">
        <p14:creationId xmlns:p14="http://schemas.microsoft.com/office/powerpoint/2010/main" val="25757305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A5F35-DEBE-4913-9ADE-33C0BFE32E17}"/>
              </a:ext>
            </a:extLst>
          </p:cNvPr>
          <p:cNvSpPr>
            <a:spLocks noGrp="1"/>
          </p:cNvSpPr>
          <p:nvPr>
            <p:ph type="title"/>
          </p:nvPr>
        </p:nvSpPr>
        <p:spPr/>
        <p:txBody>
          <a:bodyPr/>
          <a:lstStyle/>
          <a:p>
            <a:r>
              <a:rPr lang="zh-CN" altLang="en-US" dirty="0"/>
              <a:t>我们为什么做分析</a:t>
            </a:r>
          </a:p>
        </p:txBody>
      </p:sp>
      <p:sp>
        <p:nvSpPr>
          <p:cNvPr id="5" name="文本框 4">
            <a:extLst>
              <a:ext uri="{FF2B5EF4-FFF2-40B4-BE49-F238E27FC236}">
                <a16:creationId xmlns:a16="http://schemas.microsoft.com/office/drawing/2014/main" id="{BF677005-2714-41F0-AE55-C4C3B66E9C9D}"/>
              </a:ext>
            </a:extLst>
          </p:cNvPr>
          <p:cNvSpPr txBox="1"/>
          <p:nvPr/>
        </p:nvSpPr>
        <p:spPr>
          <a:xfrm>
            <a:off x="735563" y="2894077"/>
            <a:ext cx="10515600" cy="1069845"/>
          </a:xfrm>
          <a:prstGeom prst="rect">
            <a:avLst/>
          </a:prstGeom>
          <a:noFill/>
        </p:spPr>
        <p:txBody>
          <a:bodyPr wrap="square" rtlCol="0">
            <a:spAutoFit/>
          </a:bodyPr>
          <a:lstStyle/>
          <a:p>
            <a:pPr algn="ctr">
              <a:lnSpc>
                <a:spcPct val="150000"/>
              </a:lnSpc>
            </a:pPr>
            <a:r>
              <a:rPr lang="zh-CN" altLang="en-US" sz="4800" b="1" dirty="0">
                <a:solidFill>
                  <a:srgbClr val="7030A0"/>
                </a:solidFill>
                <a:latin typeface="微软雅黑" panose="020B0503020204020204" pitchFamily="34" charset="-122"/>
                <a:ea typeface="微软雅黑" panose="020B0503020204020204" pitchFamily="34" charset="-122"/>
              </a:rPr>
              <a:t>我们的分析应该不仅仅留下了答案</a:t>
            </a:r>
            <a:endParaRPr lang="en-US" altLang="zh-CN" sz="4800" b="1" dirty="0">
              <a:solidFill>
                <a:srgbClr val="7030A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AD92604-E0EE-4413-AB04-25283877C07F}"/>
              </a:ext>
            </a:extLst>
          </p:cNvPr>
          <p:cNvSpPr txBox="1"/>
          <p:nvPr/>
        </p:nvSpPr>
        <p:spPr>
          <a:xfrm>
            <a:off x="471245" y="1217994"/>
            <a:ext cx="10515600" cy="1069845"/>
          </a:xfrm>
          <a:prstGeom prst="rect">
            <a:avLst/>
          </a:prstGeom>
          <a:noFill/>
        </p:spPr>
        <p:txBody>
          <a:bodyPr wrap="square" rtlCol="0">
            <a:spAutoFit/>
          </a:bodyPr>
          <a:lstStyle/>
          <a:p>
            <a:pPr algn="ctr">
              <a:lnSpc>
                <a:spcPct val="150000"/>
              </a:lnSpc>
            </a:pPr>
            <a:r>
              <a:rPr lang="zh-CN" altLang="en-US" sz="4800" dirty="0">
                <a:solidFill>
                  <a:srgbClr val="B686DA"/>
                </a:solidFill>
                <a:latin typeface="微软雅黑" panose="020B0503020204020204" pitchFamily="34" charset="-122"/>
                <a:ea typeface="微软雅黑" panose="020B0503020204020204" pitchFamily="34" charset="-122"/>
              </a:rPr>
              <a:t>分析只是为了最优的答案？</a:t>
            </a:r>
            <a:endParaRPr lang="en-US" altLang="zh-CN" sz="4800" dirty="0">
              <a:solidFill>
                <a:srgbClr val="B686D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65803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a:extLst>
              <a:ext uri="{FF2B5EF4-FFF2-40B4-BE49-F238E27FC236}">
                <a16:creationId xmlns:a16="http://schemas.microsoft.com/office/drawing/2014/main" id="{4949CEA9-AD47-4B63-98AA-4AD40A411FBA}"/>
              </a:ext>
            </a:extLst>
          </p:cNvPr>
          <p:cNvSpPr>
            <a:spLocks noGrp="1"/>
          </p:cNvSpPr>
          <p:nvPr>
            <p:ph type="title"/>
          </p:nvPr>
        </p:nvSpPr>
        <p:spPr>
          <a:xfrm>
            <a:off x="735563" y="335902"/>
            <a:ext cx="10515600" cy="549275"/>
          </a:xfrm>
        </p:spPr>
        <p:txBody>
          <a:bodyPr/>
          <a:lstStyle/>
          <a:p>
            <a:r>
              <a:rPr lang="zh-CN" altLang="en-US" dirty="0"/>
              <a:t>选择相位</a:t>
            </a:r>
            <a:r>
              <a:rPr lang="zh-CN" altLang="en-US" dirty="0">
                <a:solidFill>
                  <a:srgbClr val="7E4381"/>
                </a:solidFill>
              </a:rPr>
              <a:t>：赋其翅翼</a:t>
            </a:r>
          </a:p>
        </p:txBody>
      </p:sp>
      <p:cxnSp>
        <p:nvCxnSpPr>
          <p:cNvPr id="36" name="直接连接符 35">
            <a:extLst>
              <a:ext uri="{FF2B5EF4-FFF2-40B4-BE49-F238E27FC236}">
                <a16:creationId xmlns:a16="http://schemas.microsoft.com/office/drawing/2014/main" id="{69F341F4-D9DD-44ED-891A-ADE741DE731C}"/>
              </a:ext>
            </a:extLst>
          </p:cNvPr>
          <p:cNvCxnSpPr>
            <a:cxnSpLocks/>
          </p:cNvCxnSpPr>
          <p:nvPr/>
        </p:nvCxnSpPr>
        <p:spPr>
          <a:xfrm>
            <a:off x="7862888" y="732734"/>
            <a:ext cx="0" cy="5953816"/>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99EC61A0-A800-40B9-A2FB-E7674D7BA992}"/>
              </a:ext>
            </a:extLst>
          </p:cNvPr>
          <p:cNvSpPr txBox="1"/>
          <p:nvPr/>
        </p:nvSpPr>
        <p:spPr>
          <a:xfrm>
            <a:off x="9800984" y="143589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38" name="文本框 37">
            <a:extLst>
              <a:ext uri="{FF2B5EF4-FFF2-40B4-BE49-F238E27FC236}">
                <a16:creationId xmlns:a16="http://schemas.microsoft.com/office/drawing/2014/main" id="{C450E945-B614-4F0D-9152-31FF9D24C01F}"/>
              </a:ext>
            </a:extLst>
          </p:cNvPr>
          <p:cNvSpPr txBox="1"/>
          <p:nvPr/>
        </p:nvSpPr>
        <p:spPr>
          <a:xfrm>
            <a:off x="9800984" y="201691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39" name="文本框 38">
            <a:extLst>
              <a:ext uri="{FF2B5EF4-FFF2-40B4-BE49-F238E27FC236}">
                <a16:creationId xmlns:a16="http://schemas.microsoft.com/office/drawing/2014/main" id="{ABC4C94E-3FBE-449A-B13D-D0A6AAD9E151}"/>
              </a:ext>
            </a:extLst>
          </p:cNvPr>
          <p:cNvSpPr txBox="1"/>
          <p:nvPr/>
        </p:nvSpPr>
        <p:spPr>
          <a:xfrm>
            <a:off x="9800983" y="2597943"/>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sp>
        <p:nvSpPr>
          <p:cNvPr id="40" name="文本框 39">
            <a:extLst>
              <a:ext uri="{FF2B5EF4-FFF2-40B4-BE49-F238E27FC236}">
                <a16:creationId xmlns:a16="http://schemas.microsoft.com/office/drawing/2014/main" id="{E12D1D78-AA51-4350-82EA-F82AC39617A6}"/>
              </a:ext>
            </a:extLst>
          </p:cNvPr>
          <p:cNvSpPr txBox="1"/>
          <p:nvPr/>
        </p:nvSpPr>
        <p:spPr>
          <a:xfrm>
            <a:off x="9800982" y="49220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41" name="直接箭头连接符 40">
            <a:extLst>
              <a:ext uri="{FF2B5EF4-FFF2-40B4-BE49-F238E27FC236}">
                <a16:creationId xmlns:a16="http://schemas.microsoft.com/office/drawing/2014/main" id="{D3C2E5CB-C3B9-4B4C-B561-866F079816D4}"/>
              </a:ext>
            </a:extLst>
          </p:cNvPr>
          <p:cNvCxnSpPr>
            <a:stCxn id="37" idx="2"/>
            <a:endCxn id="38" idx="0"/>
          </p:cNvCxnSpPr>
          <p:nvPr/>
        </p:nvCxnSpPr>
        <p:spPr>
          <a:xfrm>
            <a:off x="10526075" y="184451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42" name="直接箭头连接符 41">
            <a:extLst>
              <a:ext uri="{FF2B5EF4-FFF2-40B4-BE49-F238E27FC236}">
                <a16:creationId xmlns:a16="http://schemas.microsoft.com/office/drawing/2014/main" id="{F15338ED-90D2-4ED7-BB9B-379C693AEA8F}"/>
              </a:ext>
            </a:extLst>
          </p:cNvPr>
          <p:cNvCxnSpPr/>
          <p:nvPr/>
        </p:nvCxnSpPr>
        <p:spPr>
          <a:xfrm>
            <a:off x="10526075" y="242554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43" name="文本框 42">
            <a:extLst>
              <a:ext uri="{FF2B5EF4-FFF2-40B4-BE49-F238E27FC236}">
                <a16:creationId xmlns:a16="http://schemas.microsoft.com/office/drawing/2014/main" id="{9D0B240E-E362-4519-A725-20F3D45DD783}"/>
              </a:ext>
            </a:extLst>
          </p:cNvPr>
          <p:cNvSpPr txBox="1"/>
          <p:nvPr/>
        </p:nvSpPr>
        <p:spPr>
          <a:xfrm>
            <a:off x="9800982" y="143589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获得法兰件</a:t>
            </a:r>
          </a:p>
        </p:txBody>
      </p:sp>
      <p:sp>
        <p:nvSpPr>
          <p:cNvPr id="44" name="文本框 43">
            <a:extLst>
              <a:ext uri="{FF2B5EF4-FFF2-40B4-BE49-F238E27FC236}">
                <a16:creationId xmlns:a16="http://schemas.microsoft.com/office/drawing/2014/main" id="{CABF0700-8963-4BEA-956E-6FAE45966A0F}"/>
              </a:ext>
            </a:extLst>
          </p:cNvPr>
          <p:cNvSpPr txBox="1"/>
          <p:nvPr/>
        </p:nvSpPr>
        <p:spPr>
          <a:xfrm>
            <a:off x="9800982" y="2016918"/>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尺寸测量</a:t>
            </a:r>
          </a:p>
        </p:txBody>
      </p:sp>
      <p:sp>
        <p:nvSpPr>
          <p:cNvPr id="45" name="文本框 44">
            <a:extLst>
              <a:ext uri="{FF2B5EF4-FFF2-40B4-BE49-F238E27FC236}">
                <a16:creationId xmlns:a16="http://schemas.microsoft.com/office/drawing/2014/main" id="{DC9CAD5A-F2E6-457E-B833-FCFBF3D47F7E}"/>
              </a:ext>
            </a:extLst>
          </p:cNvPr>
          <p:cNvSpPr txBox="1"/>
          <p:nvPr/>
        </p:nvSpPr>
        <p:spPr>
          <a:xfrm>
            <a:off x="9800981" y="2597943"/>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建模绘图</a:t>
            </a:r>
          </a:p>
        </p:txBody>
      </p:sp>
      <p:sp>
        <p:nvSpPr>
          <p:cNvPr id="46" name="文本框 45">
            <a:extLst>
              <a:ext uri="{FF2B5EF4-FFF2-40B4-BE49-F238E27FC236}">
                <a16:creationId xmlns:a16="http://schemas.microsoft.com/office/drawing/2014/main" id="{D5916BF5-23C0-41BB-975B-5CE2AA8A8FC0}"/>
              </a:ext>
            </a:extLst>
          </p:cNvPr>
          <p:cNvSpPr txBox="1"/>
          <p:nvPr/>
        </p:nvSpPr>
        <p:spPr>
          <a:xfrm>
            <a:off x="9800979" y="3439781"/>
            <a:ext cx="1450181" cy="40862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选择相位</a:t>
            </a:r>
            <a:endParaRPr lang="en-US" altLang="zh-CN" dirty="0"/>
          </a:p>
        </p:txBody>
      </p:sp>
      <p:sp>
        <p:nvSpPr>
          <p:cNvPr id="47" name="文本框 46">
            <a:extLst>
              <a:ext uri="{FF2B5EF4-FFF2-40B4-BE49-F238E27FC236}">
                <a16:creationId xmlns:a16="http://schemas.microsoft.com/office/drawing/2014/main" id="{5DA442BC-957C-4A65-9275-6A8B7D133506}"/>
              </a:ext>
            </a:extLst>
          </p:cNvPr>
          <p:cNvSpPr txBox="1"/>
          <p:nvPr/>
        </p:nvSpPr>
        <p:spPr>
          <a:xfrm>
            <a:off x="9800978" y="4020806"/>
            <a:ext cx="1450181" cy="40862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选择预紧力</a:t>
            </a:r>
            <a:endParaRPr lang="en-US" altLang="zh-CN" dirty="0"/>
          </a:p>
        </p:txBody>
      </p:sp>
      <p:sp>
        <p:nvSpPr>
          <p:cNvPr id="48" name="文本框 47">
            <a:extLst>
              <a:ext uri="{FF2B5EF4-FFF2-40B4-BE49-F238E27FC236}">
                <a16:creationId xmlns:a16="http://schemas.microsoft.com/office/drawing/2014/main" id="{8C624EE8-3DBE-434B-9A34-167DAC3243F4}"/>
              </a:ext>
            </a:extLst>
          </p:cNvPr>
          <p:cNvSpPr txBox="1"/>
          <p:nvPr/>
        </p:nvSpPr>
        <p:spPr>
          <a:xfrm>
            <a:off x="9800980" y="4922043"/>
            <a:ext cx="1450181"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t>实际装配</a:t>
            </a:r>
            <a:endParaRPr lang="en-US" altLang="zh-CN" dirty="0"/>
          </a:p>
        </p:txBody>
      </p:sp>
      <p:cxnSp>
        <p:nvCxnSpPr>
          <p:cNvPr id="49" name="直接箭头连接符 48">
            <a:extLst>
              <a:ext uri="{FF2B5EF4-FFF2-40B4-BE49-F238E27FC236}">
                <a16:creationId xmlns:a16="http://schemas.microsoft.com/office/drawing/2014/main" id="{25BD1D6E-5F65-4021-86E7-457884A07D90}"/>
              </a:ext>
            </a:extLst>
          </p:cNvPr>
          <p:cNvCxnSpPr>
            <a:stCxn id="43" idx="2"/>
            <a:endCxn id="44" idx="0"/>
          </p:cNvCxnSpPr>
          <p:nvPr/>
        </p:nvCxnSpPr>
        <p:spPr>
          <a:xfrm>
            <a:off x="10526073" y="1844516"/>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0" name="直接箭头连接符 49">
            <a:extLst>
              <a:ext uri="{FF2B5EF4-FFF2-40B4-BE49-F238E27FC236}">
                <a16:creationId xmlns:a16="http://schemas.microsoft.com/office/drawing/2014/main" id="{34F5D038-F435-4C3A-B334-ED737A55BDA5}"/>
              </a:ext>
            </a:extLst>
          </p:cNvPr>
          <p:cNvCxnSpPr/>
          <p:nvPr/>
        </p:nvCxnSpPr>
        <p:spPr>
          <a:xfrm>
            <a:off x="10526073" y="2425541"/>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1" name="直接箭头连接符 50">
            <a:extLst>
              <a:ext uri="{FF2B5EF4-FFF2-40B4-BE49-F238E27FC236}">
                <a16:creationId xmlns:a16="http://schemas.microsoft.com/office/drawing/2014/main" id="{2F223BC5-7AED-415C-A47C-F53DDEBCF156}"/>
              </a:ext>
            </a:extLst>
          </p:cNvPr>
          <p:cNvCxnSpPr>
            <a:cxnSpLocks/>
            <a:stCxn id="45" idx="2"/>
            <a:endCxn id="46" idx="0"/>
          </p:cNvCxnSpPr>
          <p:nvPr/>
        </p:nvCxnSpPr>
        <p:spPr>
          <a:xfrm flipH="1">
            <a:off x="10526070" y="3006566"/>
            <a:ext cx="2" cy="433215"/>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2" name="直接箭头连接符 51">
            <a:extLst>
              <a:ext uri="{FF2B5EF4-FFF2-40B4-BE49-F238E27FC236}">
                <a16:creationId xmlns:a16="http://schemas.microsoft.com/office/drawing/2014/main" id="{DCC61DF1-D01D-42C0-BC22-F79FFC2B4D80}"/>
              </a:ext>
            </a:extLst>
          </p:cNvPr>
          <p:cNvCxnSpPr>
            <a:cxnSpLocks/>
            <a:stCxn id="47" idx="2"/>
            <a:endCxn id="48" idx="0"/>
          </p:cNvCxnSpPr>
          <p:nvPr/>
        </p:nvCxnSpPr>
        <p:spPr>
          <a:xfrm>
            <a:off x="10526069" y="4429429"/>
            <a:ext cx="2" cy="492614"/>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3" name="直接连接符 52">
            <a:extLst>
              <a:ext uri="{FF2B5EF4-FFF2-40B4-BE49-F238E27FC236}">
                <a16:creationId xmlns:a16="http://schemas.microsoft.com/office/drawing/2014/main" id="{2E54B66F-BBF7-4A99-8FF3-FC58B540F4D3}"/>
              </a:ext>
            </a:extLst>
          </p:cNvPr>
          <p:cNvCxnSpPr>
            <a:cxnSpLocks/>
          </p:cNvCxnSpPr>
          <p:nvPr/>
        </p:nvCxnSpPr>
        <p:spPr>
          <a:xfrm>
            <a:off x="10537456" y="4675736"/>
            <a:ext cx="1050259" cy="0"/>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4" name="直接连接符 53">
            <a:extLst>
              <a:ext uri="{FF2B5EF4-FFF2-40B4-BE49-F238E27FC236}">
                <a16:creationId xmlns:a16="http://schemas.microsoft.com/office/drawing/2014/main" id="{5B3B4653-F941-4CB9-9FA1-5B5DE4EA63FF}"/>
              </a:ext>
            </a:extLst>
          </p:cNvPr>
          <p:cNvCxnSpPr>
            <a:cxnSpLocks/>
          </p:cNvCxnSpPr>
          <p:nvPr/>
        </p:nvCxnSpPr>
        <p:spPr>
          <a:xfrm flipV="1">
            <a:off x="11587715" y="3223173"/>
            <a:ext cx="0" cy="1452563"/>
          </a:xfrm>
          <a:prstGeom prst="line">
            <a:avLst/>
          </a:prstGeom>
          <a:ln w="28575">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55" name="直接箭头连接符 54">
            <a:extLst>
              <a:ext uri="{FF2B5EF4-FFF2-40B4-BE49-F238E27FC236}">
                <a16:creationId xmlns:a16="http://schemas.microsoft.com/office/drawing/2014/main" id="{C10D5E2B-AA07-4894-A1BE-65085AE356E2}"/>
              </a:ext>
            </a:extLst>
          </p:cNvPr>
          <p:cNvCxnSpPr>
            <a:cxnSpLocks/>
          </p:cNvCxnSpPr>
          <p:nvPr/>
        </p:nvCxnSpPr>
        <p:spPr>
          <a:xfrm flipH="1">
            <a:off x="10526069" y="3223173"/>
            <a:ext cx="1061646" cy="0"/>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56" name="直接箭头连接符 55">
            <a:extLst>
              <a:ext uri="{FF2B5EF4-FFF2-40B4-BE49-F238E27FC236}">
                <a16:creationId xmlns:a16="http://schemas.microsoft.com/office/drawing/2014/main" id="{DCDCB146-66DC-44D7-BF8D-912B3457CF63}"/>
              </a:ext>
            </a:extLst>
          </p:cNvPr>
          <p:cNvCxnSpPr/>
          <p:nvPr/>
        </p:nvCxnSpPr>
        <p:spPr>
          <a:xfrm>
            <a:off x="10507943" y="3848404"/>
            <a:ext cx="0" cy="172402"/>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57" name="文本框 56">
            <a:extLst>
              <a:ext uri="{FF2B5EF4-FFF2-40B4-BE49-F238E27FC236}">
                <a16:creationId xmlns:a16="http://schemas.microsoft.com/office/drawing/2014/main" id="{2A611400-9C8F-42D2-BE23-D9DC37130C41}"/>
              </a:ext>
            </a:extLst>
          </p:cNvPr>
          <p:cNvSpPr txBox="1"/>
          <p:nvPr/>
        </p:nvSpPr>
        <p:spPr>
          <a:xfrm>
            <a:off x="11623378" y="3519106"/>
            <a:ext cx="521310" cy="830997"/>
          </a:xfrm>
          <a:prstGeom prst="rect">
            <a:avLst/>
          </a:prstGeom>
          <a:solidFill>
            <a:schemeClr val="accent4">
              <a:lumMod val="40000"/>
              <a:lumOff val="60000"/>
            </a:schemeClr>
          </a:solidFill>
        </p:spPr>
        <p:txBody>
          <a:bodyPr wrap="square" rtlCol="0">
            <a:spAutoFit/>
          </a:bodyPr>
          <a:lstStyle/>
          <a:p>
            <a:r>
              <a:rPr lang="zh-CN" altLang="en-US" sz="2400" dirty="0"/>
              <a:t>迭代</a:t>
            </a:r>
          </a:p>
        </p:txBody>
      </p:sp>
      <p:cxnSp>
        <p:nvCxnSpPr>
          <p:cNvPr id="58" name="直接连接符 57">
            <a:extLst>
              <a:ext uri="{FF2B5EF4-FFF2-40B4-BE49-F238E27FC236}">
                <a16:creationId xmlns:a16="http://schemas.microsoft.com/office/drawing/2014/main" id="{7F251DF9-4ED8-4546-90D8-A0443D6B1DA2}"/>
              </a:ext>
            </a:extLst>
          </p:cNvPr>
          <p:cNvCxnSpPr/>
          <p:nvPr/>
        </p:nvCxnSpPr>
        <p:spPr>
          <a:xfrm>
            <a:off x="9575800" y="3429000"/>
            <a:ext cx="1866900" cy="419404"/>
          </a:xfrm>
          <a:prstGeom prst="line">
            <a:avLst/>
          </a:prstGeom>
          <a:ln w="38100"/>
        </p:spPr>
        <p:style>
          <a:lnRef idx="3">
            <a:schemeClr val="dk1"/>
          </a:lnRef>
          <a:fillRef idx="0">
            <a:schemeClr val="dk1"/>
          </a:fillRef>
          <a:effectRef idx="2">
            <a:schemeClr val="dk1"/>
          </a:effectRef>
          <a:fontRef idx="minor">
            <a:schemeClr val="tx1"/>
          </a:fontRef>
        </p:style>
      </p:cxnSp>
      <p:sp>
        <p:nvSpPr>
          <p:cNvPr id="59" name="文本框 58">
            <a:extLst>
              <a:ext uri="{FF2B5EF4-FFF2-40B4-BE49-F238E27FC236}">
                <a16:creationId xmlns:a16="http://schemas.microsoft.com/office/drawing/2014/main" id="{09357FA1-2EB6-433B-8B5D-5C76890C84E8}"/>
              </a:ext>
            </a:extLst>
          </p:cNvPr>
          <p:cNvSpPr txBox="1"/>
          <p:nvPr/>
        </p:nvSpPr>
        <p:spPr>
          <a:xfrm>
            <a:off x="8340295" y="3281157"/>
            <a:ext cx="1107201" cy="71508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t>最优相位估计</a:t>
            </a:r>
          </a:p>
        </p:txBody>
      </p:sp>
      <p:sp>
        <p:nvSpPr>
          <p:cNvPr id="60" name="文本框 59">
            <a:extLst>
              <a:ext uri="{FF2B5EF4-FFF2-40B4-BE49-F238E27FC236}">
                <a16:creationId xmlns:a16="http://schemas.microsoft.com/office/drawing/2014/main" id="{18223A37-F52E-4AA7-9158-D75066CF6AF3}"/>
              </a:ext>
            </a:extLst>
          </p:cNvPr>
          <p:cNvSpPr txBox="1"/>
          <p:nvPr/>
        </p:nvSpPr>
        <p:spPr>
          <a:xfrm>
            <a:off x="659325" y="6008193"/>
            <a:ext cx="6965105" cy="400110"/>
          </a:xfrm>
          <a:prstGeom prst="rect">
            <a:avLst/>
          </a:prstGeom>
          <a:noFill/>
          <a:ln w="28575">
            <a:solidFill>
              <a:srgbClr val="7E4381"/>
            </a:solidFill>
          </a:ln>
        </p:spPr>
        <p:txBody>
          <a:bodyPr wrap="square" rtlCol="0">
            <a:spAutoFit/>
          </a:bodyPr>
          <a:lstStyle/>
          <a:p>
            <a:r>
              <a:rPr lang="zh-CN" altLang="en-US" sz="2000" b="1" dirty="0">
                <a:solidFill>
                  <a:srgbClr val="7E4381"/>
                </a:solidFill>
              </a:rPr>
              <a:t>通过测量得到的尺寸可以直接决定最优相位！无需六次实验！</a:t>
            </a:r>
          </a:p>
        </p:txBody>
      </p:sp>
      <p:pic>
        <p:nvPicPr>
          <p:cNvPr id="61" name="图片 60">
            <a:extLst>
              <a:ext uri="{FF2B5EF4-FFF2-40B4-BE49-F238E27FC236}">
                <a16:creationId xmlns:a16="http://schemas.microsoft.com/office/drawing/2014/main" id="{CCD4BEFB-629F-4A4B-9B1A-07F00456EB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859"/>
          <a:stretch>
            <a:fillRect/>
          </a:stretch>
        </p:blipFill>
        <p:spPr>
          <a:xfrm>
            <a:off x="4045939" y="2495555"/>
            <a:ext cx="3040543" cy="2039910"/>
          </a:xfrm>
          <a:prstGeom prst="rect">
            <a:avLst/>
          </a:prstGeom>
        </p:spPr>
      </p:pic>
      <p:pic>
        <p:nvPicPr>
          <p:cNvPr id="62" name="图片 61">
            <a:extLst>
              <a:ext uri="{FF2B5EF4-FFF2-40B4-BE49-F238E27FC236}">
                <a16:creationId xmlns:a16="http://schemas.microsoft.com/office/drawing/2014/main" id="{1A95DA3C-EFBA-482A-A249-DC6D864709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356" y="2468868"/>
            <a:ext cx="2549391" cy="2089309"/>
          </a:xfrm>
          <a:prstGeom prst="rect">
            <a:avLst/>
          </a:prstGeom>
        </p:spPr>
      </p:pic>
      <p:sp>
        <p:nvSpPr>
          <p:cNvPr id="63" name="文本框 62">
            <a:extLst>
              <a:ext uri="{FF2B5EF4-FFF2-40B4-BE49-F238E27FC236}">
                <a16:creationId xmlns:a16="http://schemas.microsoft.com/office/drawing/2014/main" id="{03A8EE66-17BB-486A-B1E3-9E0EC2753EDA}"/>
              </a:ext>
            </a:extLst>
          </p:cNvPr>
          <p:cNvSpPr txBox="1"/>
          <p:nvPr/>
        </p:nvSpPr>
        <p:spPr>
          <a:xfrm>
            <a:off x="520700" y="946150"/>
            <a:ext cx="7242362"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对于最优相位的选择我们考虑了许多，起初猜测</a:t>
            </a:r>
            <a:r>
              <a:rPr lang="zh-CN" altLang="en-US" b="1" dirty="0">
                <a:solidFill>
                  <a:srgbClr val="7E4381"/>
                </a:solidFill>
              </a:rPr>
              <a:t>方差最小</a:t>
            </a:r>
            <a:r>
              <a:rPr lang="zh-CN" altLang="en-US" dirty="0"/>
              <a:t>的相位，但是在验证中并不成立。</a:t>
            </a:r>
            <a:endParaRPr lang="en-US" altLang="zh-CN" dirty="0"/>
          </a:p>
        </p:txBody>
      </p:sp>
      <p:pic>
        <p:nvPicPr>
          <p:cNvPr id="64" name="图片 63">
            <a:extLst>
              <a:ext uri="{FF2B5EF4-FFF2-40B4-BE49-F238E27FC236}">
                <a16:creationId xmlns:a16="http://schemas.microsoft.com/office/drawing/2014/main" id="{FC173D5F-BD42-4617-AADA-18C72B5D3800}"/>
              </a:ext>
            </a:extLst>
          </p:cNvPr>
          <p:cNvPicPr>
            <a:picLocks noChangeAspect="1"/>
          </p:cNvPicPr>
          <p:nvPr/>
        </p:nvPicPr>
        <p:blipFill>
          <a:blip r:embed="rId5"/>
          <a:stretch>
            <a:fillRect/>
          </a:stretch>
        </p:blipFill>
        <p:spPr>
          <a:xfrm>
            <a:off x="520698" y="1571215"/>
            <a:ext cx="7242369" cy="291884"/>
          </a:xfrm>
          <a:prstGeom prst="rect">
            <a:avLst/>
          </a:prstGeom>
        </p:spPr>
      </p:pic>
      <p:sp>
        <p:nvSpPr>
          <p:cNvPr id="65" name="文本框 64">
            <a:extLst>
              <a:ext uri="{FF2B5EF4-FFF2-40B4-BE49-F238E27FC236}">
                <a16:creationId xmlns:a16="http://schemas.microsoft.com/office/drawing/2014/main" id="{12029267-29CD-4EBD-8A11-D46CA160D6A2}"/>
              </a:ext>
            </a:extLst>
          </p:cNvPr>
          <p:cNvSpPr txBox="1"/>
          <p:nvPr/>
        </p:nvSpPr>
        <p:spPr>
          <a:xfrm>
            <a:off x="520695" y="1826513"/>
            <a:ext cx="7242367"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后来我们对比</a:t>
            </a:r>
            <a:r>
              <a:rPr lang="zh-CN" altLang="en-US" b="1" dirty="0">
                <a:solidFill>
                  <a:srgbClr val="7E4381"/>
                </a:solidFill>
              </a:rPr>
              <a:t>苯环邻、间、对位的势能关系</a:t>
            </a:r>
            <a:r>
              <a:rPr lang="zh-CN" altLang="en-US" dirty="0"/>
              <a:t>。经过验证，可以通过图示快速得到最优的装配相位，无需实验</a:t>
            </a:r>
            <a:endParaRPr lang="en-US" altLang="zh-CN" dirty="0"/>
          </a:p>
        </p:txBody>
      </p:sp>
      <p:sp>
        <p:nvSpPr>
          <p:cNvPr id="66" name="文本框 65">
            <a:extLst>
              <a:ext uri="{FF2B5EF4-FFF2-40B4-BE49-F238E27FC236}">
                <a16:creationId xmlns:a16="http://schemas.microsoft.com/office/drawing/2014/main" id="{FF594A76-D7C7-4C0F-B618-654142E60934}"/>
              </a:ext>
            </a:extLst>
          </p:cNvPr>
          <p:cNvSpPr txBox="1"/>
          <p:nvPr/>
        </p:nvSpPr>
        <p:spPr>
          <a:xfrm>
            <a:off x="520695" y="4611871"/>
            <a:ext cx="7342191"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最终我们考虑装配问题中的 </a:t>
            </a:r>
            <a:r>
              <a:rPr lang="en-US" altLang="zh-CN" b="1" dirty="0">
                <a:solidFill>
                  <a:srgbClr val="7E4381"/>
                </a:solidFill>
              </a:rPr>
              <a:t>C6</a:t>
            </a:r>
            <a:r>
              <a:rPr lang="zh-CN" altLang="en-US" b="1" dirty="0">
                <a:solidFill>
                  <a:srgbClr val="7E4381"/>
                </a:solidFill>
              </a:rPr>
              <a:t>对称性 及 手性 </a:t>
            </a:r>
            <a:r>
              <a:rPr lang="zh-CN" altLang="en-US" dirty="0"/>
              <a:t>特征，给出了根据间隙最近三个面的方差及其相对位置可以直接选取最优装配相位的公式</a:t>
            </a:r>
            <a:endParaRPr lang="en-US" altLang="zh-CN" dirty="0"/>
          </a:p>
        </p:txBody>
      </p:sp>
      <p:pic>
        <p:nvPicPr>
          <p:cNvPr id="71" name="图片 70">
            <a:extLst>
              <a:ext uri="{FF2B5EF4-FFF2-40B4-BE49-F238E27FC236}">
                <a16:creationId xmlns:a16="http://schemas.microsoft.com/office/drawing/2014/main" id="{48495FC0-3500-4FD4-893E-F68BF4B88C7C}"/>
              </a:ext>
            </a:extLst>
          </p:cNvPr>
          <p:cNvPicPr>
            <a:picLocks noChangeAspect="1"/>
          </p:cNvPicPr>
          <p:nvPr/>
        </p:nvPicPr>
        <p:blipFill>
          <a:blip r:embed="rId6"/>
          <a:stretch>
            <a:fillRect/>
          </a:stretch>
        </p:blipFill>
        <p:spPr>
          <a:xfrm>
            <a:off x="659362" y="5354545"/>
            <a:ext cx="6670515" cy="557305"/>
          </a:xfrm>
          <a:prstGeom prst="rect">
            <a:avLst/>
          </a:prstGeom>
        </p:spPr>
      </p:pic>
    </p:spTree>
    <p:extLst>
      <p:ext uri="{BB962C8B-B14F-4D97-AF65-F5344CB8AC3E}">
        <p14:creationId xmlns:p14="http://schemas.microsoft.com/office/powerpoint/2010/main" val="20692450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ppt_x</p:attrName>
                                        </p:attrNameLst>
                                      </p:cBhvr>
                                      <p:tavLst>
                                        <p:tav tm="0">
                                          <p:val>
                                            <p:strVal val="#ppt_x"/>
                                          </p:val>
                                        </p:tav>
                                        <p:tav tm="100000">
                                          <p:val>
                                            <p:strVal val="#ppt_x"/>
                                          </p:val>
                                        </p:tav>
                                      </p:tavLst>
                                    </p:anim>
                                    <p:anim calcmode="lin" valueType="num">
                                      <p:cBhvr>
                                        <p:cTn id="24" dur="1000" fill="hold"/>
                                        <p:tgtEl>
                                          <p:spTgt spid="6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1000"/>
                                        <p:tgtEl>
                                          <p:spTgt spid="61"/>
                                        </p:tgtEl>
                                      </p:cBhvr>
                                    </p:animEffect>
                                    <p:anim calcmode="lin" valueType="num">
                                      <p:cBhvr>
                                        <p:cTn id="28" dur="1000" fill="hold"/>
                                        <p:tgtEl>
                                          <p:spTgt spid="61"/>
                                        </p:tgtEl>
                                        <p:attrNameLst>
                                          <p:attrName>ppt_x</p:attrName>
                                        </p:attrNameLst>
                                      </p:cBhvr>
                                      <p:tavLst>
                                        <p:tav tm="0">
                                          <p:val>
                                            <p:strVal val="#ppt_x"/>
                                          </p:val>
                                        </p:tav>
                                        <p:tav tm="100000">
                                          <p:val>
                                            <p:strVal val="#ppt_x"/>
                                          </p:val>
                                        </p:tav>
                                      </p:tavLst>
                                    </p:anim>
                                    <p:anim calcmode="lin" valueType="num">
                                      <p:cBhvr>
                                        <p:cTn id="2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ppt_x"/>
                                          </p:val>
                                        </p:tav>
                                        <p:tav tm="100000">
                                          <p:val>
                                            <p:strVal val="#ppt_x"/>
                                          </p:val>
                                        </p:tav>
                                      </p:tavLst>
                                    </p:anim>
                                    <p:anim calcmode="lin" valueType="num">
                                      <p:cBhvr additive="base">
                                        <p:cTn id="35" dur="500" fill="hold"/>
                                        <p:tgtEl>
                                          <p:spTgt spid="6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additive="base">
                                        <p:cTn id="38" dur="500" fill="hold"/>
                                        <p:tgtEl>
                                          <p:spTgt spid="71"/>
                                        </p:tgtEl>
                                        <p:attrNameLst>
                                          <p:attrName>ppt_x</p:attrName>
                                        </p:attrNameLst>
                                      </p:cBhvr>
                                      <p:tavLst>
                                        <p:tav tm="0">
                                          <p:val>
                                            <p:strVal val="#ppt_x"/>
                                          </p:val>
                                        </p:tav>
                                        <p:tav tm="100000">
                                          <p:val>
                                            <p:strVal val="#ppt_x"/>
                                          </p:val>
                                        </p:tav>
                                      </p:tavLst>
                                    </p:anim>
                                    <p:anim calcmode="lin" valueType="num">
                                      <p:cBhvr additive="base">
                                        <p:cTn id="39"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additive="base">
                                        <p:cTn id="50" dur="500" fill="hold"/>
                                        <p:tgtEl>
                                          <p:spTgt spid="60"/>
                                        </p:tgtEl>
                                        <p:attrNameLst>
                                          <p:attrName>ppt_x</p:attrName>
                                        </p:attrNameLst>
                                      </p:cBhvr>
                                      <p:tavLst>
                                        <p:tav tm="0">
                                          <p:val>
                                            <p:strVal val="#ppt_x"/>
                                          </p:val>
                                        </p:tav>
                                        <p:tav tm="100000">
                                          <p:val>
                                            <p:strVal val="#ppt_x"/>
                                          </p:val>
                                        </p:tav>
                                      </p:tavLst>
                                    </p:anim>
                                    <p:anim calcmode="lin" valueType="num">
                                      <p:cBhvr additive="base">
                                        <p:cTn id="5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3" grpId="0"/>
      <p:bldP spid="65" grpId="0"/>
      <p:bldP spid="6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b9a24906-21fa-456a-9600-27174733160f"/>
  <p:tag name="COMMONDATA" val="eyJoZGlkIjoiYzlkMjcxZTE3MWUzOTIzMGY0NGY2ZmRjZWE0NjFjOT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1419</Words>
  <Application>Microsoft Office PowerPoint</Application>
  <PresentationFormat>宽屏</PresentationFormat>
  <Paragraphs>189</Paragraphs>
  <Slides>14</Slides>
  <Notes>13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微软雅黑</vt:lpstr>
      <vt:lpstr>Arial Black</vt:lpstr>
      <vt:lpstr>华文中宋</vt:lpstr>
      <vt:lpstr>黑体</vt:lpstr>
      <vt:lpstr>等线</vt:lpstr>
      <vt:lpstr>霞鹜文楷等宽</vt:lpstr>
      <vt:lpstr>Wingdings</vt:lpstr>
      <vt:lpstr>Fira Code</vt:lpstr>
      <vt:lpstr>Office 主题</vt:lpstr>
      <vt:lpstr>PowerPoint 演示文稿</vt:lpstr>
      <vt:lpstr>我们为什么做分析</vt:lpstr>
      <vt:lpstr>建模绘图：赋其形骨</vt:lpstr>
      <vt:lpstr>选择相位：赋其翅翼</vt:lpstr>
      <vt:lpstr>选择预紧力：赋其色彩</vt:lpstr>
      <vt:lpstr>实际装配：试其飞翔</vt:lpstr>
      <vt:lpstr>PowerPoint 演示文稿</vt:lpstr>
      <vt:lpstr>我们为什么做分析</vt:lpstr>
      <vt:lpstr>选择相位：赋其翅翼</vt:lpstr>
      <vt:lpstr>选择预紧力：赋其色彩</vt:lpstr>
      <vt:lpstr>我们为什么做分析</vt:lpstr>
      <vt:lpstr>我们为什么做分析</vt:lpstr>
      <vt:lpstr>小组分工与致谢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星 依</cp:lastModifiedBy>
  <cp:revision>1169</cp:revision>
  <dcterms:created xsi:type="dcterms:W3CDTF">2015-05-05T08:02:00Z</dcterms:created>
  <dcterms:modified xsi:type="dcterms:W3CDTF">2024-06-02T06:56:33Z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D486B56BE652461E83BA9DC033BD7529</vt:lpwstr>
  </property>
  <property fmtid="{D5CDD505-2E9C-101B-9397-08002B2CF9AE}" pid="3" name="KSOProductBuildVer">
    <vt:lpwstr>2052-12.1.0.16729</vt:lpwstr>
  </property>
</Properties>
</file>